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8" r:id="rId1"/>
    <p:sldMasterId id="2147483759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5143500" type="screen16x9"/>
  <p:notesSz cx="6858000" cy="9144000"/>
  <p:embeddedFontLst>
    <p:embeddedFont>
      <p:font typeface="Montserrat" pitchFamily="2" charset="77"/>
      <p:regular r:id="rId8"/>
      <p:bold r:id="rId9"/>
      <p:italic r:id="rId10"/>
      <p:boldItalic r:id="rId11"/>
    </p:embeddedFont>
    <p:embeddedFont>
      <p:font typeface="Montserrat ExtraLight" panose="00000300000000000000" pitchFamily="2" charset="77"/>
      <p:regular r:id="rId12"/>
      <p:bold r:id="rId13"/>
      <p:italic r:id="rId14"/>
      <p:boldItalic r:id="rId15"/>
    </p:embeddedFont>
    <p:embeddedFont>
      <p:font typeface="Quattrocento Sans" panose="020B0502050000020003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Roboto Light" panose="02000000000000000000" pitchFamily="2" charset="0"/>
      <p:regular r:id="rId24"/>
      <p:bold r:id="rId25"/>
      <p:italic r:id="rId26"/>
      <p:boldItalic r:id="rId27"/>
    </p:embeddedFont>
    <p:embeddedFont>
      <p:font typeface="Roboto Medium" panose="02000000000000000000" pitchFamily="2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D21F3E-F665-41FE-B76C-F7E5D4C5948F}">
  <a:tblStyle styleId="{E3D21F3E-F665-41FE-B76C-F7E5D4C594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9" Type="http://schemas.openxmlformats.org/officeDocument/2006/relationships/tableStyles" Target="tableStyles.xml"/><Relationship Id="rId21" Type="http://schemas.openxmlformats.org/officeDocument/2006/relationships/font" Target="fonts/font14.fntdata"/><Relationship Id="rId34" Type="http://schemas.openxmlformats.org/officeDocument/2006/relationships/font" Target="fonts/font27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font" Target="fonts/font2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font" Target="fonts/font25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36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font" Target="fonts/font24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Relationship Id="rId35" Type="http://schemas.openxmlformats.org/officeDocument/2006/relationships/font" Target="fonts/font28.fntdata"/><Relationship Id="rId8" Type="http://schemas.openxmlformats.org/officeDocument/2006/relationships/font" Target="fonts/font1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3b7fa0a783c_0_1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8" name="Google Shape;828;g3b7fa0a783c_0_1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This is why we created Self-Care from anywhere - to enable [</a:t>
            </a:r>
            <a:r>
              <a:rPr lang="en" b="1"/>
              <a:t>click</a:t>
            </a:r>
            <a:r>
              <a:rPr lang="en"/>
              <a:t>]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24/7 access to information and empathetic counseling via an AI companion, powered by Generative AI and delivered on a platform they already use and trust: WhatsApp; </a:t>
            </a:r>
            <a:r>
              <a:rPr lang="en">
                <a:solidFill>
                  <a:schemeClr val="dk1"/>
                </a:solidFill>
              </a:rPr>
              <a:t>[</a:t>
            </a:r>
            <a:r>
              <a:rPr lang="en" b="1">
                <a:solidFill>
                  <a:schemeClr val="dk1"/>
                </a:solidFill>
              </a:rPr>
              <a:t>click</a:t>
            </a:r>
            <a:r>
              <a:rPr lang="en">
                <a:solidFill>
                  <a:schemeClr val="dk1"/>
                </a:solidFill>
              </a:rPr>
              <a:t>]</a:t>
            </a:r>
            <a:r>
              <a:rPr lang="en"/>
              <a:t>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with guided self- testing and computer vision validated results, </a:t>
            </a:r>
            <a:r>
              <a:rPr lang="en">
                <a:solidFill>
                  <a:schemeClr val="dk1"/>
                </a:solidFill>
              </a:rPr>
              <a:t>[</a:t>
            </a:r>
            <a:r>
              <a:rPr lang="en" b="1">
                <a:solidFill>
                  <a:schemeClr val="dk1"/>
                </a:solidFill>
              </a:rPr>
              <a:t>click</a:t>
            </a:r>
            <a:r>
              <a:rPr lang="en">
                <a:solidFill>
                  <a:schemeClr val="dk1"/>
                </a:solidFill>
              </a:rPr>
              <a:t>]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personalized risk stratification and nudges driven by predictive analytics, and finally, </a:t>
            </a:r>
            <a:r>
              <a:rPr lang="en">
                <a:solidFill>
                  <a:schemeClr val="dk1"/>
                </a:solidFill>
              </a:rPr>
              <a:t>[</a:t>
            </a:r>
            <a:r>
              <a:rPr lang="en" b="1">
                <a:solidFill>
                  <a:schemeClr val="dk1"/>
                </a:solidFill>
              </a:rPr>
              <a:t>click</a:t>
            </a:r>
            <a:r>
              <a:rPr lang="en">
                <a:solidFill>
                  <a:schemeClr val="dk1"/>
                </a:solidFill>
              </a:rPr>
              <a:t>]</a:t>
            </a:r>
            <a:r>
              <a:rPr lang="en"/>
              <a:t>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"/>
            </a:br>
            <a:r>
              <a:rPr lang="en"/>
              <a:t>A seamless connection to care from nurses supported by AI-driven signals.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Through this solution, we provide a safe, judgment-free space to share, learn, and receive support. As trust grows, people begin to voice the real questions—the ones that are the greatest barriers to changing behavior.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And because safety is non-negotiable in health, everything is safeguarded by a hybrid monitoring and evaluation framework—combining automated harm flagging with human-in-the-loop verification.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3b99a3d4ed5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200">
                <a:solidFill>
                  <a:schemeClr val="dk1"/>
                </a:solidFill>
              </a:rPr>
              <a:t>While many insights came from our co-design sessions, we focused on trust as our core priority- how do you build trust, what signals you can trust someone or something, what breaks trust? With this as our focus, we honed in on what really matters in a new relationship- with a person, with a digital product, or an AI companion that you go to for advice and information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82" name="Google Shape;882;g3b99a3d4ed5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3b7fa0a783c_0_2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200">
                <a:solidFill>
                  <a:schemeClr val="dk1"/>
                </a:solidFill>
              </a:rPr>
              <a:t>We began this journey nearly two years ago through an inclusive co-design process — bringing together community voices, policy leaders, and service providers to shape both the technology and the experience. We held workshops, focus groups, in-depth interviews, and hands-on prototype sessions with potential clients to ensure the solution reflected their needs and realities.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chemeClr val="dk1"/>
                </a:solidFill>
              </a:rPr>
              <a:t>Since launch, we’ve maintained a real-time feedback loop — learning from user behavior and continuously evolving the platform.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[</a:t>
            </a:r>
            <a:r>
              <a:rPr lang="en" sz="1200" b="1">
                <a:solidFill>
                  <a:schemeClr val="dk1"/>
                </a:solidFill>
              </a:rPr>
              <a:t>CLICK</a:t>
            </a:r>
            <a:r>
              <a:rPr lang="en" sz="1200">
                <a:solidFill>
                  <a:schemeClr val="dk1"/>
                </a:solidFill>
              </a:rPr>
              <a:t>] To date, through partnerships with ministries of health and the organizations seen here, we’ve launched 4 primary care and lifestyle AI companions for HIV and TB support in South Africa and Zimbabwe.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200">
                <a:solidFill>
                  <a:schemeClr val="dk1"/>
                </a:solidFill>
              </a:rPr>
              <a:t>Today we’ll be mainly be sharing insights from Aimee, a study which was focused on AGYW. 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42" name="Google Shape;942;g3b7fa0a783c_0_2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3b8517227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5" name="Google Shape;1025;g3b8517227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many of you may be overwhelmed by all the different AI solutions and tools available. But to Prof Darelle’s presentation, there has been a lack of AI solutions developed and localised for the African context.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as part of our Self-Care from Anywhere program, we developed Self-Cav for youth in South Africa </a:t>
            </a:r>
            <a:r>
              <a:rPr lang="en" sz="1400">
                <a:solidFill>
                  <a:schemeClr val="dk1"/>
                </a:solidFill>
              </a:rPr>
              <a:t>to shape the kind of engagement we believe leads to trust, reflection, and care-seeking of individuals to improve health and well-being. 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Self-Cav is a Whatsapp AI companion that anyone can engage with to access trusted information on everything from relationships, to STIs, to HIV prevention - all on their own timeline.</a:t>
            </a:r>
            <a:r>
              <a:rPr lang="en"/>
              <a:t> It is currently available via the B-Wise website which is a South African digital health platform developed by the National Department of Health (NDoH)    {{to provide youth-friendly, non-judgmental, and accessible health information and services to young people aged 10–24}}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So what goes into developing a AI companion, what does it look like in practice, why is it valuable for youth and how can it help you?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TITLE_AND_BODY_1_1_1_1_1_1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381001" y="883820"/>
            <a:ext cx="8368500" cy="1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381001" y="341314"/>
            <a:ext cx="83685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Montserrat"/>
              <a:buNone/>
              <a:defRPr sz="2900" b="1" i="0" u="none" strike="noStrike" cap="non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1">
  <p:cSld name="TITLE_AND_BODY_1_1_1_2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333725" y="1368275"/>
            <a:ext cx="4238400" cy="3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Light"/>
              <a:buChar char="·"/>
              <a:defRPr sz="20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Light"/>
              <a:buChar char="·"/>
              <a:defRPr sz="18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Light"/>
              <a:buChar char="·"/>
              <a:defRPr sz="16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2"/>
          </p:nvPr>
        </p:nvSpPr>
        <p:spPr>
          <a:xfrm>
            <a:off x="4572000" y="813725"/>
            <a:ext cx="42381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3"/>
          </p:nvPr>
        </p:nvSpPr>
        <p:spPr>
          <a:xfrm>
            <a:off x="4572000" y="1368275"/>
            <a:ext cx="4238400" cy="3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Light"/>
              <a:buChar char="·"/>
              <a:defRPr sz="20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Light"/>
              <a:buChar char="·"/>
              <a:defRPr sz="18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Light"/>
              <a:buChar char="·"/>
              <a:defRPr sz="16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4"/>
          </p:nvPr>
        </p:nvSpPr>
        <p:spPr>
          <a:xfrm>
            <a:off x="333725" y="813725"/>
            <a:ext cx="39966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333725" y="268650"/>
            <a:ext cx="84765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2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/>
          <p:nvPr/>
        </p:nvSpPr>
        <p:spPr>
          <a:xfrm>
            <a:off x="3599700" y="4783830"/>
            <a:ext cx="1944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Confidential &amp; Proprietary</a:t>
            </a:r>
            <a:endParaRPr sz="9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8509802" y="4599094"/>
            <a:ext cx="291300" cy="28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8509796" y="4506385"/>
            <a:ext cx="59100" cy="58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8350302" y="4564863"/>
            <a:ext cx="121800" cy="120600"/>
          </a:xfrm>
          <a:prstGeom prst="ellipse">
            <a:avLst/>
          </a:prstGeom>
          <a:solidFill>
            <a:srgbClr val="0067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2">
            <a:alphaModFix/>
          </a:blip>
          <a:srcRect r="79385"/>
          <a:stretch/>
        </p:blipFill>
        <p:spPr>
          <a:xfrm>
            <a:off x="228600" y="4654310"/>
            <a:ext cx="301600" cy="2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2">
  <p:cSld name="TITLE_AND_BODY_1_1_1_3"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333725" y="1368275"/>
            <a:ext cx="4238400" cy="3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Light"/>
              <a:buChar char="·"/>
              <a:defRPr sz="20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Light"/>
              <a:buChar char="·"/>
              <a:defRPr sz="18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Light"/>
              <a:buChar char="·"/>
              <a:defRPr sz="16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2"/>
          </p:nvPr>
        </p:nvSpPr>
        <p:spPr>
          <a:xfrm>
            <a:off x="4572000" y="813725"/>
            <a:ext cx="42381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3"/>
          </p:nvPr>
        </p:nvSpPr>
        <p:spPr>
          <a:xfrm>
            <a:off x="4572000" y="1368275"/>
            <a:ext cx="4238400" cy="3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Light"/>
              <a:buChar char="·"/>
              <a:defRPr sz="20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Light"/>
              <a:buChar char="·"/>
              <a:defRPr sz="18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Light"/>
              <a:buChar char="·"/>
              <a:defRPr sz="16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4"/>
          </p:nvPr>
        </p:nvSpPr>
        <p:spPr>
          <a:xfrm>
            <a:off x="333725" y="813725"/>
            <a:ext cx="39966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333725" y="268650"/>
            <a:ext cx="84765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2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/>
          <p:nvPr/>
        </p:nvSpPr>
        <p:spPr>
          <a:xfrm>
            <a:off x="3599700" y="4783830"/>
            <a:ext cx="1944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Confidential &amp; Proprietary</a:t>
            </a:r>
            <a:endParaRPr sz="9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19"/>
          <p:cNvSpPr/>
          <p:nvPr/>
        </p:nvSpPr>
        <p:spPr>
          <a:xfrm>
            <a:off x="8509802" y="4599094"/>
            <a:ext cx="291300" cy="28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3" name="Google Shape;133;p19"/>
          <p:cNvSpPr/>
          <p:nvPr/>
        </p:nvSpPr>
        <p:spPr>
          <a:xfrm>
            <a:off x="8509796" y="4506385"/>
            <a:ext cx="59100" cy="58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8350302" y="4564863"/>
            <a:ext cx="121800" cy="120600"/>
          </a:xfrm>
          <a:prstGeom prst="ellipse">
            <a:avLst/>
          </a:prstGeom>
          <a:solidFill>
            <a:srgbClr val="0067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2">
            <a:alphaModFix/>
          </a:blip>
          <a:srcRect r="79385"/>
          <a:stretch/>
        </p:blipFill>
        <p:spPr>
          <a:xfrm>
            <a:off x="228600" y="4654310"/>
            <a:ext cx="301600" cy="2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- Dots 1">
  <p:cSld name="TITLE_AND_BODY_3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333725" y="268650"/>
            <a:ext cx="49167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1"/>
          </p:nvPr>
        </p:nvSpPr>
        <p:spPr>
          <a:xfrm>
            <a:off x="333725" y="813725"/>
            <a:ext cx="84675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2"/>
          </p:nvPr>
        </p:nvSpPr>
        <p:spPr>
          <a:xfrm>
            <a:off x="333725" y="1368275"/>
            <a:ext cx="4917000" cy="32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Light"/>
              <a:buChar char="·"/>
              <a:defRPr sz="20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Light"/>
              <a:buChar char="·"/>
              <a:defRPr sz="18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Light"/>
              <a:buChar char="·"/>
              <a:defRPr sz="16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40" name="Google Shape;140;p20"/>
          <p:cNvSpPr txBox="1"/>
          <p:nvPr/>
        </p:nvSpPr>
        <p:spPr>
          <a:xfrm>
            <a:off x="3599700" y="4860030"/>
            <a:ext cx="1944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Confidential &amp; Proprietary</a:t>
            </a:r>
            <a:endParaRPr sz="900" b="0" i="0" u="none" strike="noStrike" cap="none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8509802" y="4751494"/>
            <a:ext cx="291300" cy="289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8509796" y="4658785"/>
            <a:ext cx="59100" cy="58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8350302" y="4717263"/>
            <a:ext cx="121800" cy="120600"/>
          </a:xfrm>
          <a:prstGeom prst="ellipse">
            <a:avLst/>
          </a:prstGeom>
          <a:solidFill>
            <a:srgbClr val="0067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2">
            <a:alphaModFix/>
          </a:blip>
          <a:srcRect r="79384"/>
          <a:stretch/>
        </p:blipFill>
        <p:spPr>
          <a:xfrm>
            <a:off x="228600" y="4806710"/>
            <a:ext cx="301600" cy="2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6811" y="4630919"/>
            <a:ext cx="919675" cy="5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Slide">
  <p:cSld name="24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 1">
  <p:cSld name="Header Only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333725" y="268650"/>
            <a:ext cx="84768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 Light"/>
              <a:buNone/>
              <a:defRPr sz="28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3599700" y="4783830"/>
            <a:ext cx="1944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900"/>
              <a:buFont typeface="Roboto"/>
              <a:buNone/>
            </a:pPr>
            <a:r>
              <a:rPr lang="en" sz="900" b="0" i="0" u="none" strike="noStrike" cap="none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Confidential &amp; Proprietary</a:t>
            </a:r>
            <a:endParaRPr sz="900" b="0" i="0" u="none" strike="noStrike" cap="none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8509802" y="4599094"/>
            <a:ext cx="291300" cy="289200"/>
          </a:xfrm>
          <a:prstGeom prst="ellipse">
            <a:avLst/>
          </a:prstGeom>
          <a:solidFill>
            <a:srgbClr val="EA262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8509796" y="4506385"/>
            <a:ext cx="59100" cy="58500"/>
          </a:xfrm>
          <a:prstGeom prst="ellipse">
            <a:avLst/>
          </a:prstGeom>
          <a:solidFill>
            <a:srgbClr val="006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8350302" y="4564863"/>
            <a:ext cx="121800" cy="120600"/>
          </a:xfrm>
          <a:prstGeom prst="ellipse">
            <a:avLst/>
          </a:prstGeom>
          <a:solidFill>
            <a:srgbClr val="0067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2">
            <a:alphaModFix/>
          </a:blip>
          <a:srcRect r="79384"/>
          <a:stretch/>
        </p:blipFill>
        <p:spPr>
          <a:xfrm>
            <a:off x="228600" y="4654310"/>
            <a:ext cx="301600" cy="2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3">
  <p:cSld name="TITLE_AND_BODY_1_1_1_4"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333725" y="1368275"/>
            <a:ext cx="4238400" cy="3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Light"/>
              <a:buChar char="·"/>
              <a:defRPr sz="20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Light"/>
              <a:buChar char="·"/>
              <a:defRPr sz="18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Light"/>
              <a:buChar char="·"/>
              <a:defRPr sz="16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subTitle" idx="2"/>
          </p:nvPr>
        </p:nvSpPr>
        <p:spPr>
          <a:xfrm>
            <a:off x="4572000" y="813725"/>
            <a:ext cx="42381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3"/>
          </p:nvPr>
        </p:nvSpPr>
        <p:spPr>
          <a:xfrm>
            <a:off x="4572000" y="1368275"/>
            <a:ext cx="4238400" cy="3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Light"/>
              <a:buChar char="·"/>
              <a:defRPr sz="20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Light"/>
              <a:buChar char="·"/>
              <a:defRPr sz="18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Light"/>
              <a:buChar char="·"/>
              <a:defRPr sz="16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subTitle" idx="4"/>
          </p:nvPr>
        </p:nvSpPr>
        <p:spPr>
          <a:xfrm>
            <a:off x="333725" y="813725"/>
            <a:ext cx="39966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333725" y="268650"/>
            <a:ext cx="84765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2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4"/>
          <p:cNvSpPr txBox="1"/>
          <p:nvPr/>
        </p:nvSpPr>
        <p:spPr>
          <a:xfrm>
            <a:off x="3599700" y="4783830"/>
            <a:ext cx="1944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Confidential &amp; Proprietary</a:t>
            </a:r>
            <a:endParaRPr sz="9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4"/>
          <p:cNvSpPr/>
          <p:nvPr/>
        </p:nvSpPr>
        <p:spPr>
          <a:xfrm>
            <a:off x="8509802" y="4599094"/>
            <a:ext cx="291300" cy="289200"/>
          </a:xfrm>
          <a:prstGeom prst="ellipse">
            <a:avLst/>
          </a:prstGeom>
          <a:solidFill>
            <a:srgbClr val="EA262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72" name="Google Shape;172;p24"/>
          <p:cNvSpPr/>
          <p:nvPr/>
        </p:nvSpPr>
        <p:spPr>
          <a:xfrm>
            <a:off x="8509796" y="4506385"/>
            <a:ext cx="59100" cy="58500"/>
          </a:xfrm>
          <a:prstGeom prst="ellipse">
            <a:avLst/>
          </a:prstGeom>
          <a:solidFill>
            <a:srgbClr val="006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4"/>
          <p:cNvSpPr/>
          <p:nvPr/>
        </p:nvSpPr>
        <p:spPr>
          <a:xfrm>
            <a:off x="8350302" y="4564863"/>
            <a:ext cx="121800" cy="120600"/>
          </a:xfrm>
          <a:prstGeom prst="ellipse">
            <a:avLst/>
          </a:prstGeom>
          <a:solidFill>
            <a:srgbClr val="0067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24"/>
          <p:cNvPicPr preferRelativeResize="0"/>
          <p:nvPr/>
        </p:nvPicPr>
        <p:blipFill rotWithShape="1">
          <a:blip r:embed="rId2">
            <a:alphaModFix/>
          </a:blip>
          <a:srcRect r="79385"/>
          <a:stretch/>
        </p:blipFill>
        <p:spPr>
          <a:xfrm>
            <a:off x="228600" y="4654310"/>
            <a:ext cx="301600" cy="2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2">
  <p:cSld name="One Column"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333725" y="1368275"/>
            <a:ext cx="8476800" cy="3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 Light"/>
              <a:buChar char="·"/>
              <a:defRPr sz="20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8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0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Light"/>
              <a:buChar char="·"/>
              <a:defRPr sz="16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2984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29845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1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333725" y="268650"/>
            <a:ext cx="8476800" cy="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oboto Light"/>
              <a:buNone/>
              <a:defRPr sz="28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subTitle" idx="2"/>
          </p:nvPr>
        </p:nvSpPr>
        <p:spPr>
          <a:xfrm>
            <a:off x="333725" y="813725"/>
            <a:ext cx="8476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/>
          <p:nvPr/>
        </p:nvSpPr>
        <p:spPr>
          <a:xfrm>
            <a:off x="3599700" y="4783830"/>
            <a:ext cx="1944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900"/>
              <a:buFont typeface="Roboto"/>
              <a:buNone/>
            </a:pPr>
            <a:r>
              <a:rPr lang="en" sz="900" b="0" i="0" u="none" strike="noStrike" cap="none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Confidential &amp; Proprietary</a:t>
            </a:r>
            <a:endParaRPr sz="900" b="0" i="0" u="none" strike="noStrike" cap="none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5"/>
          <p:cNvSpPr/>
          <p:nvPr/>
        </p:nvSpPr>
        <p:spPr>
          <a:xfrm>
            <a:off x="8509802" y="4599094"/>
            <a:ext cx="291300" cy="289200"/>
          </a:xfrm>
          <a:prstGeom prst="ellipse">
            <a:avLst/>
          </a:prstGeom>
          <a:solidFill>
            <a:srgbClr val="EA262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8509796" y="4506385"/>
            <a:ext cx="59100" cy="58500"/>
          </a:xfrm>
          <a:prstGeom prst="ellipse">
            <a:avLst/>
          </a:prstGeom>
          <a:solidFill>
            <a:srgbClr val="006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8350302" y="4564863"/>
            <a:ext cx="121800" cy="120600"/>
          </a:xfrm>
          <a:prstGeom prst="ellipse">
            <a:avLst/>
          </a:prstGeom>
          <a:solidFill>
            <a:srgbClr val="0067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5"/>
          <p:cNvPicPr preferRelativeResize="0"/>
          <p:nvPr/>
        </p:nvPicPr>
        <p:blipFill rotWithShape="1">
          <a:blip r:embed="rId2">
            <a:alphaModFix/>
          </a:blip>
          <a:srcRect r="79384"/>
          <a:stretch/>
        </p:blipFill>
        <p:spPr>
          <a:xfrm>
            <a:off x="228600" y="4654310"/>
            <a:ext cx="301600" cy="2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Caption">
  <p:cSld name="Image with Caption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body" idx="1"/>
          </p:nvPr>
        </p:nvSpPr>
        <p:spPr>
          <a:xfrm>
            <a:off x="332186" y="2442575"/>
            <a:ext cx="4077900" cy="22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332185" y="1248971"/>
            <a:ext cx="40779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7" name="Google Shape;187;p26"/>
          <p:cNvSpPr txBox="1"/>
          <p:nvPr/>
        </p:nvSpPr>
        <p:spPr>
          <a:xfrm>
            <a:off x="332185" y="4812506"/>
            <a:ext cx="27552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 – 26 July · Munich, Germany and virtual</a:t>
            </a:r>
            <a:endParaRPr sz="1100"/>
          </a:p>
        </p:txBody>
      </p:sp>
      <p:sp>
        <p:nvSpPr>
          <p:cNvPr id="188" name="Google Shape;188;p26"/>
          <p:cNvSpPr txBox="1"/>
          <p:nvPr/>
        </p:nvSpPr>
        <p:spPr>
          <a:xfrm>
            <a:off x="3087292" y="4812506"/>
            <a:ext cx="1322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aids2024.org</a:t>
            </a:r>
            <a:endParaRPr sz="1100"/>
          </a:p>
        </p:txBody>
      </p:sp>
      <p:sp>
        <p:nvSpPr>
          <p:cNvPr id="189" name="Google Shape;189;p26"/>
          <p:cNvSpPr txBox="1"/>
          <p:nvPr/>
        </p:nvSpPr>
        <p:spPr>
          <a:xfrm>
            <a:off x="4734018" y="4812507"/>
            <a:ext cx="1322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0" name="Google Shape;19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>
            <a:spLocks noGrp="1"/>
          </p:cNvSpPr>
          <p:nvPr>
            <p:ph type="pic" idx="2"/>
          </p:nvPr>
        </p:nvSpPr>
        <p:spPr>
          <a:xfrm>
            <a:off x="4733100" y="853200"/>
            <a:ext cx="3550500" cy="34344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- Grey">
  <p:cSld name="SECTION_HEADER_2">
    <p:bg>
      <p:bgPr>
        <a:solidFill>
          <a:schemeClr val="lt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344825" y="3151450"/>
            <a:ext cx="51060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47575" y="1562375"/>
            <a:ext cx="3764100" cy="11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oboto Light"/>
              <a:buNone/>
              <a:defRPr sz="40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  <p15:guide id="2" orient="horz" pos="12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ext 4">
  <p:cSld name="Content with Text 4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xfrm>
            <a:off x="6056710" y="1572817"/>
            <a:ext cx="2755200" cy="30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195" name="Google Shape;195;p28"/>
          <p:cNvSpPr txBox="1"/>
          <p:nvPr/>
        </p:nvSpPr>
        <p:spPr>
          <a:xfrm>
            <a:off x="332185" y="4812506"/>
            <a:ext cx="27552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 – 26 July · Munich, Germany and virtual</a:t>
            </a:r>
            <a:endParaRPr sz="1100"/>
          </a:p>
        </p:txBody>
      </p:sp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3087293" y="330994"/>
            <a:ext cx="5724600" cy="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97" name="Google Shape;197;p28"/>
          <p:cNvSpPr txBox="1"/>
          <p:nvPr/>
        </p:nvSpPr>
        <p:spPr>
          <a:xfrm>
            <a:off x="3087292" y="4812506"/>
            <a:ext cx="1322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aids2024.org</a:t>
            </a:r>
            <a:endParaRPr sz="1100"/>
          </a:p>
        </p:txBody>
      </p:sp>
      <p:sp>
        <p:nvSpPr>
          <p:cNvPr id="198" name="Google Shape;198;p28"/>
          <p:cNvSpPr txBox="1"/>
          <p:nvPr/>
        </p:nvSpPr>
        <p:spPr>
          <a:xfrm>
            <a:off x="4734018" y="4812507"/>
            <a:ext cx="13227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Google Shape;199;p28"/>
          <p:cNvSpPr txBox="1">
            <a:spLocks noGrp="1"/>
          </p:cNvSpPr>
          <p:nvPr>
            <p:ph type="body" idx="2"/>
          </p:nvPr>
        </p:nvSpPr>
        <p:spPr>
          <a:xfrm>
            <a:off x="332185" y="1572816"/>
            <a:ext cx="5400600" cy="30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marL="91440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6">
          <p15:clr>
            <a:srgbClr val="FBAE40"/>
          </p15:clr>
        </p15:guide>
        <p15:guide id="2" orient="horz" pos="12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4">
  <p:cSld name="TITLE_AND_BODY_1_1_1_5"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>
            <a:spLocks noGrp="1"/>
          </p:cNvSpPr>
          <p:nvPr>
            <p:ph type="body" idx="1"/>
          </p:nvPr>
        </p:nvSpPr>
        <p:spPr>
          <a:xfrm>
            <a:off x="333725" y="1368275"/>
            <a:ext cx="4238400" cy="3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Light"/>
              <a:buChar char="·"/>
              <a:defRPr sz="20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Light"/>
              <a:buChar char="·"/>
              <a:defRPr sz="18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Light"/>
              <a:buChar char="·"/>
              <a:defRPr sz="16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subTitle" idx="2"/>
          </p:nvPr>
        </p:nvSpPr>
        <p:spPr>
          <a:xfrm>
            <a:off x="4572000" y="813725"/>
            <a:ext cx="42381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body" idx="3"/>
          </p:nvPr>
        </p:nvSpPr>
        <p:spPr>
          <a:xfrm>
            <a:off x="4572000" y="1368275"/>
            <a:ext cx="4238400" cy="3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Light"/>
              <a:buChar char="·"/>
              <a:defRPr sz="20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Light"/>
              <a:buChar char="·"/>
              <a:defRPr sz="18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Light"/>
              <a:buChar char="·"/>
              <a:defRPr sz="16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subTitle" idx="4"/>
          </p:nvPr>
        </p:nvSpPr>
        <p:spPr>
          <a:xfrm>
            <a:off x="333725" y="813725"/>
            <a:ext cx="39966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title"/>
          </p:nvPr>
        </p:nvSpPr>
        <p:spPr>
          <a:xfrm>
            <a:off x="333725" y="268650"/>
            <a:ext cx="84765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2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9"/>
          <p:cNvSpPr txBox="1"/>
          <p:nvPr/>
        </p:nvSpPr>
        <p:spPr>
          <a:xfrm>
            <a:off x="3599700" y="4783830"/>
            <a:ext cx="1944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Confidential &amp; Proprietary</a:t>
            </a:r>
            <a:endParaRPr sz="9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9"/>
          <p:cNvSpPr/>
          <p:nvPr/>
        </p:nvSpPr>
        <p:spPr>
          <a:xfrm>
            <a:off x="8509802" y="4599094"/>
            <a:ext cx="291300" cy="289200"/>
          </a:xfrm>
          <a:prstGeom prst="ellipse">
            <a:avLst/>
          </a:prstGeom>
          <a:solidFill>
            <a:srgbClr val="EA262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8" name="Google Shape;208;p29"/>
          <p:cNvSpPr/>
          <p:nvPr/>
        </p:nvSpPr>
        <p:spPr>
          <a:xfrm>
            <a:off x="8509796" y="4506385"/>
            <a:ext cx="59100" cy="58500"/>
          </a:xfrm>
          <a:prstGeom prst="ellipse">
            <a:avLst/>
          </a:prstGeom>
          <a:solidFill>
            <a:srgbClr val="006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9"/>
          <p:cNvSpPr/>
          <p:nvPr/>
        </p:nvSpPr>
        <p:spPr>
          <a:xfrm>
            <a:off x="8350302" y="4564863"/>
            <a:ext cx="121800" cy="120600"/>
          </a:xfrm>
          <a:prstGeom prst="ellipse">
            <a:avLst/>
          </a:prstGeom>
          <a:solidFill>
            <a:srgbClr val="0067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" name="Google Shape;210;p29"/>
          <p:cNvPicPr preferRelativeResize="0"/>
          <p:nvPr/>
        </p:nvPicPr>
        <p:blipFill rotWithShape="1">
          <a:blip r:embed="rId2">
            <a:alphaModFix/>
          </a:blip>
          <a:srcRect r="79385"/>
          <a:stretch/>
        </p:blipFill>
        <p:spPr>
          <a:xfrm>
            <a:off x="228600" y="4654310"/>
            <a:ext cx="301600" cy="2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_4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Char char="●"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_5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Char char="●"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0" name="Google Shape;220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5">
  <p:cSld name="TITLE_AND_BODY_1_1_1_9"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3"/>
          <p:cNvSpPr txBox="1">
            <a:spLocks noGrp="1"/>
          </p:cNvSpPr>
          <p:nvPr>
            <p:ph type="body" idx="1"/>
          </p:nvPr>
        </p:nvSpPr>
        <p:spPr>
          <a:xfrm>
            <a:off x="333725" y="1368275"/>
            <a:ext cx="4238400" cy="3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Light"/>
              <a:buChar char="·"/>
              <a:defRPr sz="20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Light"/>
              <a:buChar char="·"/>
              <a:defRPr sz="18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Light"/>
              <a:buChar char="·"/>
              <a:defRPr sz="16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36" name="Google Shape;236;p33"/>
          <p:cNvSpPr txBox="1">
            <a:spLocks noGrp="1"/>
          </p:cNvSpPr>
          <p:nvPr>
            <p:ph type="subTitle" idx="2"/>
          </p:nvPr>
        </p:nvSpPr>
        <p:spPr>
          <a:xfrm>
            <a:off x="4572000" y="813725"/>
            <a:ext cx="42381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7" name="Google Shape;237;p33"/>
          <p:cNvSpPr txBox="1">
            <a:spLocks noGrp="1"/>
          </p:cNvSpPr>
          <p:nvPr>
            <p:ph type="body" idx="3"/>
          </p:nvPr>
        </p:nvSpPr>
        <p:spPr>
          <a:xfrm>
            <a:off x="4572000" y="1368275"/>
            <a:ext cx="4238400" cy="3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Light"/>
              <a:buChar char="·"/>
              <a:defRPr sz="20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Light"/>
              <a:buChar char="·"/>
              <a:defRPr sz="18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Light"/>
              <a:buChar char="·"/>
              <a:defRPr sz="16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title"/>
          </p:nvPr>
        </p:nvSpPr>
        <p:spPr>
          <a:xfrm>
            <a:off x="333725" y="268650"/>
            <a:ext cx="84768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Google Shape;239;p33"/>
          <p:cNvSpPr txBox="1">
            <a:spLocks noGrp="1"/>
          </p:cNvSpPr>
          <p:nvPr>
            <p:ph type="subTitle" idx="4"/>
          </p:nvPr>
        </p:nvSpPr>
        <p:spPr>
          <a:xfrm>
            <a:off x="333725" y="813725"/>
            <a:ext cx="39279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0" name="Google Shape;240;p33"/>
          <p:cNvSpPr txBox="1"/>
          <p:nvPr/>
        </p:nvSpPr>
        <p:spPr>
          <a:xfrm>
            <a:off x="3599700" y="4783829"/>
            <a:ext cx="1944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Confidential &amp; Proprietary</a:t>
            </a:r>
            <a:endParaRPr sz="900" b="0" i="0" u="none" strike="noStrike" cap="none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33"/>
          <p:cNvSpPr/>
          <p:nvPr/>
        </p:nvSpPr>
        <p:spPr>
          <a:xfrm>
            <a:off x="8509802" y="4599095"/>
            <a:ext cx="291300" cy="289200"/>
          </a:xfrm>
          <a:prstGeom prst="ellipse">
            <a:avLst/>
          </a:prstGeom>
          <a:solidFill>
            <a:srgbClr val="EA262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 b="0" i="0" u="none" strike="noStrike" cap="non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42" name="Google Shape;242;p33"/>
          <p:cNvSpPr/>
          <p:nvPr/>
        </p:nvSpPr>
        <p:spPr>
          <a:xfrm>
            <a:off x="8509796" y="4506386"/>
            <a:ext cx="59100" cy="58500"/>
          </a:xfrm>
          <a:prstGeom prst="ellipse">
            <a:avLst/>
          </a:prstGeom>
          <a:solidFill>
            <a:srgbClr val="006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3"/>
          <p:cNvSpPr/>
          <p:nvPr/>
        </p:nvSpPr>
        <p:spPr>
          <a:xfrm>
            <a:off x="8350303" y="4564863"/>
            <a:ext cx="121800" cy="120600"/>
          </a:xfrm>
          <a:prstGeom prst="ellipse">
            <a:avLst/>
          </a:prstGeom>
          <a:solidFill>
            <a:srgbClr val="0067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33"/>
          <p:cNvPicPr preferRelativeResize="0"/>
          <p:nvPr/>
        </p:nvPicPr>
        <p:blipFill rotWithShape="1">
          <a:blip r:embed="rId2">
            <a:alphaModFix/>
          </a:blip>
          <a:srcRect r="79384"/>
          <a:stretch/>
        </p:blipFill>
        <p:spPr>
          <a:xfrm>
            <a:off x="228600" y="4654310"/>
            <a:ext cx="301600" cy="2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3">
  <p:cSld name="TITLE_AND_BODY_1_1_3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>
            <a:spLocks noGrp="1"/>
          </p:cNvSpPr>
          <p:nvPr>
            <p:ph type="body" idx="1"/>
          </p:nvPr>
        </p:nvSpPr>
        <p:spPr>
          <a:xfrm>
            <a:off x="333725" y="1368275"/>
            <a:ext cx="8476800" cy="3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Light"/>
              <a:buChar char="·"/>
              <a:defRPr sz="20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Light"/>
              <a:buChar char="·"/>
              <a:defRPr sz="18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Light"/>
              <a:buChar char="·"/>
              <a:defRPr sz="16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47" name="Google Shape;247;p34"/>
          <p:cNvSpPr txBox="1">
            <a:spLocks noGrp="1"/>
          </p:cNvSpPr>
          <p:nvPr>
            <p:ph type="title"/>
          </p:nvPr>
        </p:nvSpPr>
        <p:spPr>
          <a:xfrm>
            <a:off x="333725" y="268650"/>
            <a:ext cx="84768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subTitle" idx="2"/>
          </p:nvPr>
        </p:nvSpPr>
        <p:spPr>
          <a:xfrm>
            <a:off x="333725" y="813725"/>
            <a:ext cx="84768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6 1">
  <p:cSld name="TITLE_AND_BODY_1_1_1_7"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"/>
          <p:cNvSpPr txBox="1">
            <a:spLocks noGrp="1"/>
          </p:cNvSpPr>
          <p:nvPr>
            <p:ph type="body" idx="1"/>
          </p:nvPr>
        </p:nvSpPr>
        <p:spPr>
          <a:xfrm>
            <a:off x="333725" y="1368275"/>
            <a:ext cx="4238400" cy="3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Light"/>
              <a:buChar char="·"/>
              <a:defRPr sz="20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Light"/>
              <a:buChar char="·"/>
              <a:defRPr sz="18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Light"/>
              <a:buChar char="·"/>
              <a:defRPr sz="16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71" name="Google Shape;271;p37"/>
          <p:cNvSpPr txBox="1">
            <a:spLocks noGrp="1"/>
          </p:cNvSpPr>
          <p:nvPr>
            <p:ph type="subTitle" idx="2"/>
          </p:nvPr>
        </p:nvSpPr>
        <p:spPr>
          <a:xfrm>
            <a:off x="4572000" y="813725"/>
            <a:ext cx="42381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2" name="Google Shape;272;p37"/>
          <p:cNvSpPr txBox="1">
            <a:spLocks noGrp="1"/>
          </p:cNvSpPr>
          <p:nvPr>
            <p:ph type="body" idx="3"/>
          </p:nvPr>
        </p:nvSpPr>
        <p:spPr>
          <a:xfrm>
            <a:off x="4572000" y="1368275"/>
            <a:ext cx="4238400" cy="3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Light"/>
              <a:buChar char="·"/>
              <a:defRPr sz="20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Light"/>
              <a:buChar char="·"/>
              <a:defRPr sz="18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Light"/>
              <a:buChar char="·"/>
              <a:defRPr sz="16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Font typeface="Roboto Light"/>
              <a:buChar char="·"/>
              <a:defRPr sz="1400" b="0" i="0" u="none" strike="noStrike" cap="non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73" name="Google Shape;273;p37"/>
          <p:cNvSpPr txBox="1">
            <a:spLocks noGrp="1"/>
          </p:cNvSpPr>
          <p:nvPr>
            <p:ph type="title"/>
          </p:nvPr>
        </p:nvSpPr>
        <p:spPr>
          <a:xfrm>
            <a:off x="333725" y="268650"/>
            <a:ext cx="84768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28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37"/>
          <p:cNvSpPr txBox="1">
            <a:spLocks noGrp="1"/>
          </p:cNvSpPr>
          <p:nvPr>
            <p:ph type="subTitle" idx="4"/>
          </p:nvPr>
        </p:nvSpPr>
        <p:spPr>
          <a:xfrm>
            <a:off x="333725" y="813725"/>
            <a:ext cx="39279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5" name="Google Shape;275;p37"/>
          <p:cNvSpPr txBox="1"/>
          <p:nvPr/>
        </p:nvSpPr>
        <p:spPr>
          <a:xfrm>
            <a:off x="3599663" y="4966963"/>
            <a:ext cx="1944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900"/>
              <a:buFont typeface="Roboto"/>
              <a:buNone/>
            </a:pPr>
            <a:r>
              <a:rPr lang="en" sz="900" b="0" i="0" u="none" strike="noStrike" cap="none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Confidential &amp; Proprietary</a:t>
            </a:r>
            <a:endParaRPr sz="900" b="0" i="0" u="none" strike="noStrike" cap="none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- Bubble Photo">
  <p:cSld name="SECTION_HEADER_1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/>
        </p:nvSpPr>
        <p:spPr>
          <a:xfrm>
            <a:off x="7842475" y="522825"/>
            <a:ext cx="1143000" cy="11430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344825" y="3151450"/>
            <a:ext cx="51060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>
            <a:spLocks noGrp="1"/>
          </p:cNvSpPr>
          <p:nvPr>
            <p:ph type="pic" idx="2"/>
          </p:nvPr>
        </p:nvSpPr>
        <p:spPr>
          <a:xfrm>
            <a:off x="4916850" y="628650"/>
            <a:ext cx="3886200" cy="3886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9" name="Google Shape;29;p7"/>
          <p:cNvSpPr/>
          <p:nvPr/>
        </p:nvSpPr>
        <p:spPr>
          <a:xfrm>
            <a:off x="7613875" y="400050"/>
            <a:ext cx="228600" cy="228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47575" y="1562375"/>
            <a:ext cx="3764100" cy="11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oboto Light"/>
              <a:buNone/>
              <a:defRPr sz="40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Slide - Photo BG">
  <p:cSld name="SECTION_HEADER_1_1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>
            <a:spLocks noGrp="1"/>
          </p:cNvSpPr>
          <p:nvPr>
            <p:ph type="pic" idx="2"/>
          </p:nvPr>
        </p:nvSpPr>
        <p:spPr>
          <a:xfrm>
            <a:off x="0" y="-3450"/>
            <a:ext cx="9144000" cy="51504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47575" y="1562375"/>
            <a:ext cx="3764100" cy="11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oboto Light"/>
              <a:buNone/>
              <a:defRPr sz="40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ubTitle" idx="1"/>
          </p:nvPr>
        </p:nvSpPr>
        <p:spPr>
          <a:xfrm>
            <a:off x="344825" y="3151450"/>
            <a:ext cx="51060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- Dots" type="tx">
  <p:cSld name="TITLE_AND_BODY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333725" y="268650"/>
            <a:ext cx="49167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2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333725" y="813725"/>
            <a:ext cx="49167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333725" y="1368275"/>
            <a:ext cx="4917000" cy="3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Light"/>
              <a:buChar char="·"/>
              <a:defRPr sz="20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Light"/>
              <a:buChar char="·"/>
              <a:defRPr sz="18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Light"/>
              <a:buChar char="·"/>
              <a:defRPr sz="16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/>
          <p:nvPr/>
        </p:nvSpPr>
        <p:spPr>
          <a:xfrm>
            <a:off x="3599700" y="4783830"/>
            <a:ext cx="1944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Confidential &amp; Proprietary</a:t>
            </a:r>
            <a:endParaRPr sz="9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40;p9"/>
          <p:cNvSpPr/>
          <p:nvPr/>
        </p:nvSpPr>
        <p:spPr>
          <a:xfrm>
            <a:off x="8509802" y="4599094"/>
            <a:ext cx="291300" cy="289200"/>
          </a:xfrm>
          <a:prstGeom prst="ellipse">
            <a:avLst/>
          </a:prstGeom>
          <a:solidFill>
            <a:srgbClr val="EA262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1" name="Google Shape;41;p9"/>
          <p:cNvSpPr/>
          <p:nvPr/>
        </p:nvSpPr>
        <p:spPr>
          <a:xfrm>
            <a:off x="8509796" y="4506385"/>
            <a:ext cx="59100" cy="58500"/>
          </a:xfrm>
          <a:prstGeom prst="ellipse">
            <a:avLst/>
          </a:prstGeom>
          <a:solidFill>
            <a:srgbClr val="006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8350302" y="4564863"/>
            <a:ext cx="121800" cy="120600"/>
          </a:xfrm>
          <a:prstGeom prst="ellipse">
            <a:avLst/>
          </a:prstGeom>
          <a:solidFill>
            <a:srgbClr val="0067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Google Shape;43;p9"/>
          <p:cNvPicPr preferRelativeResize="0"/>
          <p:nvPr/>
        </p:nvPicPr>
        <p:blipFill rotWithShape="1">
          <a:blip r:embed="rId2">
            <a:alphaModFix/>
          </a:blip>
          <a:srcRect r="79385"/>
          <a:stretch/>
        </p:blipFill>
        <p:spPr>
          <a:xfrm>
            <a:off x="228600" y="4654310"/>
            <a:ext cx="301600" cy="2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Dots + Quote">
  <p:cSld name="TITLE_AND_BODY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3278275" y="-7075"/>
            <a:ext cx="5864100" cy="5143500"/>
          </a:xfrm>
          <a:prstGeom prst="rect">
            <a:avLst/>
          </a:prstGeom>
          <a:solidFill>
            <a:srgbClr val="FFFFFF">
              <a:alpha val="6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0"/>
          <p:cNvSpPr/>
          <p:nvPr/>
        </p:nvSpPr>
        <p:spPr>
          <a:xfrm>
            <a:off x="4916850" y="628650"/>
            <a:ext cx="3886200" cy="3886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0"/>
          <p:cNvSpPr txBox="1"/>
          <p:nvPr/>
        </p:nvSpPr>
        <p:spPr>
          <a:xfrm>
            <a:off x="6481800" y="645200"/>
            <a:ext cx="756300" cy="9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>
                <a:solidFill>
                  <a:schemeClr val="accent4"/>
                </a:solidFill>
              </a:rPr>
              <a:t>”</a:t>
            </a:r>
            <a:endParaRPr sz="10000" b="1">
              <a:solidFill>
                <a:schemeClr val="accent4"/>
              </a:solidFill>
            </a:endParaRPr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33725" y="1368275"/>
            <a:ext cx="4917000" cy="3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Light"/>
              <a:buChar char="·"/>
              <a:defRPr sz="20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Light"/>
              <a:buChar char="·"/>
              <a:defRPr sz="18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Light"/>
              <a:buChar char="·"/>
              <a:defRPr sz="16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333725" y="268650"/>
            <a:ext cx="49167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2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ubTitle" idx="2"/>
          </p:nvPr>
        </p:nvSpPr>
        <p:spPr>
          <a:xfrm>
            <a:off x="333725" y="813725"/>
            <a:ext cx="49167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/>
          <p:nvPr/>
        </p:nvSpPr>
        <p:spPr>
          <a:xfrm>
            <a:off x="3599700" y="4783830"/>
            <a:ext cx="1944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Confidential &amp; Proprietary</a:t>
            </a:r>
            <a:endParaRPr sz="9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" name="Google Shape;52;p10"/>
          <p:cNvSpPr/>
          <p:nvPr/>
        </p:nvSpPr>
        <p:spPr>
          <a:xfrm>
            <a:off x="8509802" y="4599094"/>
            <a:ext cx="291300" cy="289200"/>
          </a:xfrm>
          <a:prstGeom prst="ellipse">
            <a:avLst/>
          </a:prstGeom>
          <a:solidFill>
            <a:srgbClr val="EA262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3" name="Google Shape;53;p10"/>
          <p:cNvSpPr/>
          <p:nvPr/>
        </p:nvSpPr>
        <p:spPr>
          <a:xfrm>
            <a:off x="8509796" y="4506385"/>
            <a:ext cx="59100" cy="58500"/>
          </a:xfrm>
          <a:prstGeom prst="ellipse">
            <a:avLst/>
          </a:prstGeom>
          <a:solidFill>
            <a:srgbClr val="006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>
            <a:off x="8350302" y="4564863"/>
            <a:ext cx="121800" cy="120600"/>
          </a:xfrm>
          <a:prstGeom prst="ellipse">
            <a:avLst/>
          </a:prstGeom>
          <a:solidFill>
            <a:srgbClr val="0067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3">
            <a:alphaModFix/>
          </a:blip>
          <a:srcRect r="79385"/>
          <a:stretch/>
        </p:blipFill>
        <p:spPr>
          <a:xfrm>
            <a:off x="228600" y="4654310"/>
            <a:ext cx="301600" cy="2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Blue + Quote">
  <p:cSld name="TITLE_AND_BODY_2_1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8165425" y="3434175"/>
            <a:ext cx="585900" cy="5859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7466800" y="529850"/>
            <a:ext cx="1143000" cy="1143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4916850" y="628650"/>
            <a:ext cx="3886200" cy="3886200"/>
          </a:xfrm>
          <a:prstGeom prst="ellipse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1"/>
          <p:cNvSpPr txBox="1"/>
          <p:nvPr/>
        </p:nvSpPr>
        <p:spPr>
          <a:xfrm>
            <a:off x="6481800" y="645200"/>
            <a:ext cx="756300" cy="9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>
                <a:solidFill>
                  <a:schemeClr val="lt1"/>
                </a:solidFill>
              </a:rPr>
              <a:t>”</a:t>
            </a:r>
            <a:endParaRPr sz="10000" b="1">
              <a:solidFill>
                <a:schemeClr val="lt1"/>
              </a:solidFill>
            </a:endParaRPr>
          </a:p>
        </p:txBody>
      </p:sp>
      <p:sp>
        <p:nvSpPr>
          <p:cNvPr id="61" name="Google Shape;61;p11"/>
          <p:cNvSpPr/>
          <p:nvPr/>
        </p:nvSpPr>
        <p:spPr>
          <a:xfrm>
            <a:off x="8803050" y="3364200"/>
            <a:ext cx="183000" cy="183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33725" y="1368275"/>
            <a:ext cx="4917000" cy="3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Light"/>
              <a:buChar char="·"/>
              <a:defRPr sz="20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Light"/>
              <a:buChar char="·"/>
              <a:defRPr sz="18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Light"/>
              <a:buChar char="·"/>
              <a:defRPr sz="16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333725" y="268650"/>
            <a:ext cx="49167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2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ubTitle" idx="2"/>
          </p:nvPr>
        </p:nvSpPr>
        <p:spPr>
          <a:xfrm>
            <a:off x="333725" y="813725"/>
            <a:ext cx="49167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/>
          <p:nvPr/>
        </p:nvSpPr>
        <p:spPr>
          <a:xfrm>
            <a:off x="3599700" y="4783830"/>
            <a:ext cx="1944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Confidential &amp; Proprietary</a:t>
            </a:r>
            <a:endParaRPr sz="9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1"/>
          <p:cNvSpPr/>
          <p:nvPr/>
        </p:nvSpPr>
        <p:spPr>
          <a:xfrm>
            <a:off x="8509802" y="4599094"/>
            <a:ext cx="291300" cy="289200"/>
          </a:xfrm>
          <a:prstGeom prst="ellipse">
            <a:avLst/>
          </a:prstGeom>
          <a:solidFill>
            <a:srgbClr val="EA262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7" name="Google Shape;67;p11"/>
          <p:cNvSpPr/>
          <p:nvPr/>
        </p:nvSpPr>
        <p:spPr>
          <a:xfrm>
            <a:off x="8509796" y="4506385"/>
            <a:ext cx="59100" cy="58500"/>
          </a:xfrm>
          <a:prstGeom prst="ellipse">
            <a:avLst/>
          </a:prstGeom>
          <a:solidFill>
            <a:srgbClr val="006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1"/>
          <p:cNvSpPr/>
          <p:nvPr/>
        </p:nvSpPr>
        <p:spPr>
          <a:xfrm>
            <a:off x="8350302" y="4564863"/>
            <a:ext cx="121800" cy="120600"/>
          </a:xfrm>
          <a:prstGeom prst="ellipse">
            <a:avLst/>
          </a:prstGeom>
          <a:solidFill>
            <a:srgbClr val="0067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1"/>
          <p:cNvPicPr preferRelativeResize="0"/>
          <p:nvPr/>
        </p:nvPicPr>
        <p:blipFill rotWithShape="1">
          <a:blip r:embed="rId2">
            <a:alphaModFix/>
          </a:blip>
          <a:srcRect r="79385"/>
          <a:stretch/>
        </p:blipFill>
        <p:spPr>
          <a:xfrm>
            <a:off x="228600" y="4654310"/>
            <a:ext cx="301600" cy="2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ITLE_AND_BODY_1_1_1_1"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subTitle" idx="1"/>
          </p:nvPr>
        </p:nvSpPr>
        <p:spPr>
          <a:xfrm>
            <a:off x="333725" y="802650"/>
            <a:ext cx="28254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333725" y="1484200"/>
            <a:ext cx="2825400" cy="31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Light"/>
              <a:buChar char="·"/>
              <a:defRPr sz="20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Light"/>
              <a:buChar char="·"/>
              <a:defRPr sz="18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Light"/>
              <a:buChar char="·"/>
              <a:defRPr sz="16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3"/>
          </p:nvPr>
        </p:nvSpPr>
        <p:spPr>
          <a:xfrm>
            <a:off x="3159283" y="802650"/>
            <a:ext cx="28254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4"/>
          </p:nvPr>
        </p:nvSpPr>
        <p:spPr>
          <a:xfrm>
            <a:off x="3159283" y="1484200"/>
            <a:ext cx="2825400" cy="31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Light"/>
              <a:buChar char="·"/>
              <a:defRPr sz="20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Light"/>
              <a:buChar char="·"/>
              <a:defRPr sz="18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Light"/>
              <a:buChar char="·"/>
              <a:defRPr sz="16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5"/>
          </p:nvPr>
        </p:nvSpPr>
        <p:spPr>
          <a:xfrm>
            <a:off x="5984862" y="802650"/>
            <a:ext cx="2825400" cy="4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6"/>
          </p:nvPr>
        </p:nvSpPr>
        <p:spPr>
          <a:xfrm>
            <a:off x="5984862" y="1484200"/>
            <a:ext cx="2825400" cy="31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Roboto Light"/>
              <a:buChar char="·"/>
              <a:defRPr sz="20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 Light"/>
              <a:buChar char="·"/>
              <a:defRPr sz="18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Light"/>
              <a:buChar char="·"/>
              <a:defRPr sz="1600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Font typeface="Roboto Light"/>
              <a:buChar char="·"/>
              <a:defRPr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33725" y="268650"/>
            <a:ext cx="84768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2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3599700" y="4783830"/>
            <a:ext cx="1944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Confidential &amp; Proprietary</a:t>
            </a:r>
            <a:endParaRPr sz="9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8509802" y="4599094"/>
            <a:ext cx="291300" cy="289200"/>
          </a:xfrm>
          <a:prstGeom prst="ellipse">
            <a:avLst/>
          </a:prstGeom>
          <a:solidFill>
            <a:srgbClr val="EA262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8509796" y="4506385"/>
            <a:ext cx="59100" cy="58500"/>
          </a:xfrm>
          <a:prstGeom prst="ellipse">
            <a:avLst/>
          </a:prstGeom>
          <a:solidFill>
            <a:srgbClr val="006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8350302" y="4564863"/>
            <a:ext cx="121800" cy="120600"/>
          </a:xfrm>
          <a:prstGeom prst="ellipse">
            <a:avLst/>
          </a:prstGeom>
          <a:solidFill>
            <a:srgbClr val="0067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2">
            <a:alphaModFix/>
          </a:blip>
          <a:srcRect r="79385"/>
          <a:stretch/>
        </p:blipFill>
        <p:spPr>
          <a:xfrm>
            <a:off x="228600" y="4654310"/>
            <a:ext cx="301600" cy="2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Only">
  <p:cSld name="TITLE_AND_BODY_1_1_1_1_1"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333725" y="268650"/>
            <a:ext cx="84768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 Light"/>
              <a:buNone/>
              <a:defRPr sz="2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3599700" y="4783830"/>
            <a:ext cx="1944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Confidential &amp; Proprietary</a:t>
            </a:r>
            <a:endParaRPr sz="9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8509802" y="4599094"/>
            <a:ext cx="291300" cy="289200"/>
          </a:xfrm>
          <a:prstGeom prst="ellipse">
            <a:avLst/>
          </a:prstGeom>
          <a:solidFill>
            <a:srgbClr val="EA262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8509796" y="4506385"/>
            <a:ext cx="59100" cy="58500"/>
          </a:xfrm>
          <a:prstGeom prst="ellipse">
            <a:avLst/>
          </a:prstGeom>
          <a:solidFill>
            <a:srgbClr val="006D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8350302" y="4564863"/>
            <a:ext cx="121800" cy="120600"/>
          </a:xfrm>
          <a:prstGeom prst="ellipse">
            <a:avLst/>
          </a:prstGeom>
          <a:solidFill>
            <a:srgbClr val="0067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2">
            <a:alphaModFix/>
          </a:blip>
          <a:srcRect r="79385"/>
          <a:stretch/>
        </p:blipFill>
        <p:spPr>
          <a:xfrm>
            <a:off x="228600" y="4654310"/>
            <a:ext cx="301600" cy="2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8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8" r:id="rId24"/>
    <p:sldLayoutId id="2147483679" r:id="rId25"/>
    <p:sldLayoutId id="2147483682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24">
          <p15:clr>
            <a:srgbClr val="EA4335"/>
          </p15:clr>
        </p15:guide>
        <p15:guide id="2" pos="216">
          <p15:clr>
            <a:srgbClr val="EA4335"/>
          </p15:clr>
        </p15:guide>
        <p15:guide id="3" orient="horz" pos="216">
          <p15:clr>
            <a:srgbClr val="EA4335"/>
          </p15:clr>
        </p15:guide>
        <p15:guide id="4" pos="554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3.png"/><Relationship Id="rId21" Type="http://schemas.openxmlformats.org/officeDocument/2006/relationships/image" Target="../media/image49.png"/><Relationship Id="rId7" Type="http://schemas.openxmlformats.org/officeDocument/2006/relationships/image" Target="../media/image36.gif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bwisehealth.com" TargetMode="External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32" Type="http://schemas.openxmlformats.org/officeDocument/2006/relationships/image" Target="../media/image31.png"/><Relationship Id="rId5" Type="http://schemas.openxmlformats.org/officeDocument/2006/relationships/image" Target="../media/image35.jp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29.png"/><Relationship Id="rId19" Type="http://schemas.openxmlformats.org/officeDocument/2006/relationships/image" Target="../media/image47.png"/><Relationship Id="rId31" Type="http://schemas.openxmlformats.org/officeDocument/2006/relationships/image" Target="../media/image32.png"/><Relationship Id="rId4" Type="http://schemas.openxmlformats.org/officeDocument/2006/relationships/image" Target="../media/image34.png"/><Relationship Id="rId9" Type="http://schemas.openxmlformats.org/officeDocument/2006/relationships/image" Target="../media/image38.gif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jpg"/><Relationship Id="rId30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wisehealth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Google Shape;830;p115" title="Screenshot 2025-09-10 at 11.21.59 PM.png"/>
          <p:cNvPicPr preferRelativeResize="0"/>
          <p:nvPr/>
        </p:nvPicPr>
        <p:blipFill rotWithShape="1">
          <a:blip r:embed="rId3">
            <a:alphaModFix/>
          </a:blip>
          <a:srcRect r="25755" b="16798"/>
          <a:stretch/>
        </p:blipFill>
        <p:spPr>
          <a:xfrm>
            <a:off x="6688143" y="3760143"/>
            <a:ext cx="1596416" cy="1043102"/>
          </a:xfrm>
          <a:prstGeom prst="rect">
            <a:avLst/>
          </a:prstGeom>
          <a:noFill/>
          <a:ln w="71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dist="14288" dir="5400000" algn="bl" rotWithShape="0">
              <a:srgbClr val="000000">
                <a:alpha val="47840"/>
              </a:srgbClr>
            </a:outerShdw>
          </a:effectLst>
        </p:spPr>
      </p:pic>
      <p:sp>
        <p:nvSpPr>
          <p:cNvPr id="831" name="Google Shape;831;p115"/>
          <p:cNvSpPr/>
          <p:nvPr/>
        </p:nvSpPr>
        <p:spPr>
          <a:xfrm>
            <a:off x="3808100" y="4475800"/>
            <a:ext cx="1526100" cy="638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15"/>
          <p:cNvSpPr txBox="1"/>
          <p:nvPr/>
        </p:nvSpPr>
        <p:spPr>
          <a:xfrm>
            <a:off x="7112275" y="965447"/>
            <a:ext cx="1949400" cy="16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Guided Testing</a:t>
            </a:r>
            <a:endParaRPr sz="1200" b="1" i="0" u="none" strike="noStrike" cap="non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Accessible digital instructions &amp; </a:t>
            </a:r>
            <a:br>
              <a:rPr lang="en" sz="12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result support </a:t>
            </a:r>
            <a:endParaRPr sz="1200" b="0" i="0" u="none" strike="noStrike" cap="non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for quality assurance </a:t>
            </a:r>
            <a:endParaRPr sz="1200" b="0" i="0" u="none" strike="noStrike" cap="non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3" name="Google Shape;833;p115"/>
          <p:cNvSpPr txBox="1">
            <a:spLocks noGrp="1"/>
          </p:cNvSpPr>
          <p:nvPr>
            <p:ph type="title"/>
          </p:nvPr>
        </p:nvSpPr>
        <p:spPr>
          <a:xfrm>
            <a:off x="333725" y="116250"/>
            <a:ext cx="8142300" cy="10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600">
                <a:solidFill>
                  <a:schemeClr val="accent4"/>
                </a:solidFill>
                <a:latin typeface="Roboto Medium"/>
                <a:ea typeface="Roboto Medium"/>
                <a:cs typeface="Roboto Medium"/>
                <a:sym typeface="Roboto Medium"/>
              </a:rPr>
              <a:t>Self-care from Anywhere:</a:t>
            </a:r>
            <a:r>
              <a:rPr lang="en" sz="2300">
                <a:solidFill>
                  <a:schemeClr val="accent4"/>
                </a:solid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en" sz="2300">
                <a:solidFill>
                  <a:schemeClr val="accent5"/>
                </a:solidFill>
              </a:rPr>
              <a:t>An interoperable platform with </a:t>
            </a:r>
            <a:endParaRPr sz="230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>
                <a:solidFill>
                  <a:schemeClr val="accent5"/>
                </a:solidFill>
              </a:rPr>
              <a:t>Multimodal AI for Primary Health &amp; Lifestyle support</a:t>
            </a:r>
            <a:endParaRPr sz="200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600">
              <a:solidFill>
                <a:schemeClr val="accent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34" name="Google Shape;834;p115"/>
          <p:cNvSpPr/>
          <p:nvPr/>
        </p:nvSpPr>
        <p:spPr>
          <a:xfrm>
            <a:off x="4095994" y="4417803"/>
            <a:ext cx="1267200" cy="30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5" name="Google Shape;835;p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7892" y="1280344"/>
            <a:ext cx="501733" cy="565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115"/>
          <p:cNvPicPr preferRelativeResize="0"/>
          <p:nvPr/>
        </p:nvPicPr>
        <p:blipFill rotWithShape="1">
          <a:blip r:embed="rId5">
            <a:alphaModFix/>
          </a:blip>
          <a:srcRect l="63368"/>
          <a:stretch/>
        </p:blipFill>
        <p:spPr>
          <a:xfrm>
            <a:off x="2728514" y="3757836"/>
            <a:ext cx="737748" cy="492799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115"/>
          <p:cNvSpPr txBox="1"/>
          <p:nvPr/>
        </p:nvSpPr>
        <p:spPr>
          <a:xfrm>
            <a:off x="2807955" y="3758101"/>
            <a:ext cx="6711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Hey sis, excited for the braai just now?</a:t>
            </a:r>
            <a:endParaRPr sz="7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38" name="Google Shape;838;p115"/>
          <p:cNvPicPr preferRelativeResize="0"/>
          <p:nvPr/>
        </p:nvPicPr>
        <p:blipFill rotWithShape="1">
          <a:blip r:embed="rId6">
            <a:alphaModFix/>
          </a:blip>
          <a:srcRect r="1970"/>
          <a:stretch/>
        </p:blipFill>
        <p:spPr>
          <a:xfrm>
            <a:off x="2624965" y="2861980"/>
            <a:ext cx="1727814" cy="1870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1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31126" y="2884238"/>
            <a:ext cx="1868060" cy="1920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1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34557" y="1096571"/>
            <a:ext cx="1852624" cy="179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115"/>
          <p:cNvPicPr preferRelativeResize="0"/>
          <p:nvPr/>
        </p:nvPicPr>
        <p:blipFill rotWithShape="1">
          <a:blip r:embed="rId9">
            <a:alphaModFix/>
          </a:blip>
          <a:srcRect b="1058"/>
          <a:stretch/>
        </p:blipFill>
        <p:spPr>
          <a:xfrm>
            <a:off x="4366686" y="1165162"/>
            <a:ext cx="1852619" cy="1745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1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35887" y="2872215"/>
            <a:ext cx="167932" cy="92265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115"/>
          <p:cNvSpPr txBox="1"/>
          <p:nvPr/>
        </p:nvSpPr>
        <p:spPr>
          <a:xfrm>
            <a:off x="6083975" y="2996347"/>
            <a:ext cx="3060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Clinician Efficiencies</a:t>
            </a:r>
            <a:endParaRPr sz="1200" b="1" i="0" u="none" strike="noStrike" cap="non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Web portal highlights anomalies, chat summaries, &amp; enables client connections</a:t>
            </a:r>
            <a:endParaRPr sz="1200" b="0" i="0" u="none" strike="noStrike" cap="non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44" name="Google Shape;844;p1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07237" y="3707660"/>
            <a:ext cx="788751" cy="10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1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990790" y="2859685"/>
            <a:ext cx="667313" cy="9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1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315460" y="1577263"/>
            <a:ext cx="94325" cy="48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11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223786" y="4394647"/>
            <a:ext cx="144950" cy="155550"/>
          </a:xfrm>
          <a:prstGeom prst="rect">
            <a:avLst/>
          </a:prstGeom>
          <a:noFill/>
          <a:ln>
            <a:noFill/>
          </a:ln>
        </p:spPr>
      </p:pic>
      <p:sp>
        <p:nvSpPr>
          <p:cNvPr id="848" name="Google Shape;848;p115"/>
          <p:cNvSpPr txBox="1"/>
          <p:nvPr/>
        </p:nvSpPr>
        <p:spPr>
          <a:xfrm>
            <a:off x="2691049" y="1732366"/>
            <a:ext cx="1767000" cy="9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accent4"/>
                </a:solidFill>
                <a:latin typeface="Roboto Medium"/>
                <a:ea typeface="Roboto Medium"/>
                <a:cs typeface="Roboto Medium"/>
                <a:sym typeface="Roboto Medium"/>
              </a:rPr>
              <a:t>Informed Conversations</a:t>
            </a:r>
            <a:br>
              <a:rPr lang="en" sz="1300" b="0" i="0" u="none" strike="noStrike" cap="none">
                <a:solidFill>
                  <a:schemeClr val="accent4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endParaRPr sz="200" b="0" i="0" u="none" strike="noStrike" cap="none">
              <a:solidFill>
                <a:schemeClr val="accent4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AI Companion via </a:t>
            </a:r>
            <a:endParaRPr sz="800" b="0" i="1" u="none" strike="noStrike" cap="non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Omnichannel </a:t>
            </a:r>
            <a:br>
              <a:rPr lang="en" sz="800" b="0" i="1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 b="0" i="1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LM Service</a:t>
            </a:r>
            <a:endParaRPr sz="800" b="0" i="1" u="none" strike="noStrike" cap="non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9" name="Google Shape;849;p115"/>
          <p:cNvSpPr txBox="1"/>
          <p:nvPr/>
        </p:nvSpPr>
        <p:spPr>
          <a:xfrm>
            <a:off x="152400" y="965447"/>
            <a:ext cx="2650200" cy="11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Empathetic Conversation </a:t>
            </a:r>
            <a:endParaRPr sz="1200" b="1" i="0" u="none" strike="noStrike" cap="non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Engaging, stigma-free lifestyle conversations &amp; connection to care</a:t>
            </a:r>
            <a:endParaRPr sz="1200" b="0" i="0" u="none" strike="noStrike" cap="non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0" name="Google Shape;850;p115"/>
          <p:cNvSpPr txBox="1"/>
          <p:nvPr/>
        </p:nvSpPr>
        <p:spPr>
          <a:xfrm>
            <a:off x="305325" y="3211515"/>
            <a:ext cx="2280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Personalized Experiences</a:t>
            </a:r>
            <a:endParaRPr sz="1200" b="1" i="0" u="none" strike="noStrike" cap="non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0" i="0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Nudges based on behaviors, attitudes, and needs</a:t>
            </a:r>
            <a:endParaRPr sz="1200" b="0" i="0" u="none" strike="noStrike" cap="non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1" name="Google Shape;851;p11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51525" y="3964858"/>
            <a:ext cx="852851" cy="7450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2" name="Google Shape;852;p115"/>
          <p:cNvGrpSpPr/>
          <p:nvPr/>
        </p:nvGrpSpPr>
        <p:grpSpPr>
          <a:xfrm>
            <a:off x="1111036" y="2994405"/>
            <a:ext cx="698426" cy="219075"/>
            <a:chOff x="879377" y="1828442"/>
            <a:chExt cx="383140" cy="109090"/>
          </a:xfrm>
        </p:grpSpPr>
        <p:pic>
          <p:nvPicPr>
            <p:cNvPr id="853" name="Google Shape;853;p115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156227" y="1830495"/>
              <a:ext cx="106290" cy="1070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4" name="Google Shape;854;p115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1018836" y="1828442"/>
              <a:ext cx="87019" cy="1070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5" name="Google Shape;855;p115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879377" y="1828442"/>
              <a:ext cx="89091" cy="10703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6" name="Google Shape;856;p115"/>
          <p:cNvGrpSpPr/>
          <p:nvPr/>
        </p:nvGrpSpPr>
        <p:grpSpPr>
          <a:xfrm>
            <a:off x="152371" y="1682473"/>
            <a:ext cx="2302856" cy="1269546"/>
            <a:chOff x="-40376" y="845512"/>
            <a:chExt cx="2111162" cy="1077438"/>
          </a:xfrm>
        </p:grpSpPr>
        <p:pic>
          <p:nvPicPr>
            <p:cNvPr id="857" name="Google Shape;857;p115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929300" y="980572"/>
              <a:ext cx="427888" cy="778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8" name="Google Shape;858;p115"/>
            <p:cNvSpPr/>
            <p:nvPr/>
          </p:nvSpPr>
          <p:spPr>
            <a:xfrm>
              <a:off x="1210386" y="1109866"/>
              <a:ext cx="860400" cy="303900"/>
            </a:xfrm>
            <a:prstGeom prst="wedgeRoundRectCallout">
              <a:avLst>
                <a:gd name="adj1" fmla="val -65629"/>
                <a:gd name="adj2" fmla="val 29686"/>
                <a:gd name="adj3" fmla="val 0"/>
              </a:avLst>
            </a:prstGeom>
            <a:solidFill>
              <a:srgbClr val="FFFFFF"/>
            </a:solidFill>
            <a:ln w="19050" cap="flat" cmpd="sng">
              <a:solidFill>
                <a:srgbClr val="006D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latin typeface="Montserrat"/>
                  <a:ea typeface="Montserrat"/>
                  <a:cs typeface="Montserrat"/>
                  <a:sym typeface="Montserrat"/>
                </a:rPr>
                <a:t>Ya someone said a shot’s coming?</a:t>
              </a:r>
              <a:endParaRPr sz="7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9" name="Google Shape;859;p115"/>
            <p:cNvSpPr/>
            <p:nvPr/>
          </p:nvSpPr>
          <p:spPr>
            <a:xfrm flipH="1">
              <a:off x="-40376" y="1332550"/>
              <a:ext cx="1095300" cy="590400"/>
            </a:xfrm>
            <a:prstGeom prst="wedgeRoundRectCallout">
              <a:avLst>
                <a:gd name="adj1" fmla="val -60633"/>
                <a:gd name="adj2" fmla="val -16794"/>
                <a:gd name="adj3" fmla="val 0"/>
              </a:avLst>
            </a:prstGeom>
            <a:solidFill>
              <a:srgbClr val="FFFFFF"/>
            </a:solidFill>
            <a:ln w="19050" cap="flat" cmpd="sng">
              <a:solidFill>
                <a:srgbClr val="0067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latin typeface="Montserrat"/>
                  <a:ea typeface="Montserrat"/>
                  <a:cs typeface="Montserrat"/>
                  <a:sym typeface="Montserrat"/>
                </a:rPr>
                <a:t>Yes! A 6-month shot will be available in January, can you share a bit more info so we can see if its right for you?</a:t>
              </a:r>
              <a:endParaRPr sz="7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0" name="Google Shape;860;p115"/>
            <p:cNvSpPr/>
            <p:nvPr/>
          </p:nvSpPr>
          <p:spPr>
            <a:xfrm flipH="1">
              <a:off x="78130" y="845512"/>
              <a:ext cx="976800" cy="358200"/>
            </a:xfrm>
            <a:prstGeom prst="wedgeRoundRectCallout">
              <a:avLst>
                <a:gd name="adj1" fmla="val -65629"/>
                <a:gd name="adj2" fmla="val 29686"/>
                <a:gd name="adj3" fmla="val 0"/>
              </a:avLst>
            </a:prstGeom>
            <a:solidFill>
              <a:srgbClr val="FFFFFF"/>
            </a:solidFill>
            <a:ln w="19050" cap="flat" cmpd="sng">
              <a:solidFill>
                <a:srgbClr val="0067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latin typeface="Montserrat"/>
                  <a:ea typeface="Montserrat"/>
                  <a:cs typeface="Montserrat"/>
                  <a:sym typeface="Montserrat"/>
                </a:rPr>
                <a:t>I’m sorry PrEP makes you sick, want to talk about other options?</a:t>
              </a:r>
              <a:endParaRPr sz="7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61" name="Google Shape;861;p115"/>
          <p:cNvGrpSpPr/>
          <p:nvPr/>
        </p:nvGrpSpPr>
        <p:grpSpPr>
          <a:xfrm>
            <a:off x="1809675" y="4100278"/>
            <a:ext cx="1227994" cy="738919"/>
            <a:chOff x="1865299" y="4100168"/>
            <a:chExt cx="1167183" cy="738919"/>
          </a:xfrm>
        </p:grpSpPr>
        <p:pic>
          <p:nvPicPr>
            <p:cNvPr id="862" name="Google Shape;862;p115"/>
            <p:cNvPicPr preferRelativeResize="0"/>
            <p:nvPr/>
          </p:nvPicPr>
          <p:blipFill rotWithShape="1">
            <a:blip r:embed="rId5">
              <a:alphaModFix/>
            </a:blip>
            <a:srcRect l="63368"/>
            <a:stretch/>
          </p:blipFill>
          <p:spPr>
            <a:xfrm>
              <a:off x="1865299" y="4100168"/>
              <a:ext cx="1167183" cy="7389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3" name="Google Shape;863;p115"/>
            <p:cNvSpPr txBox="1"/>
            <p:nvPr/>
          </p:nvSpPr>
          <p:spPr>
            <a:xfrm>
              <a:off x="2060937" y="4171887"/>
              <a:ext cx="927000" cy="56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" sz="700">
                  <a:latin typeface="Montserrat"/>
                  <a:ea typeface="Montserrat"/>
                  <a:cs typeface="Montserrat"/>
                  <a:sym typeface="Montserrat"/>
                </a:rPr>
                <a:t>How was your clinic visit, did you get the shot?</a:t>
              </a:r>
              <a:endParaRPr sz="7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864" name="Google Shape;864;p115"/>
          <p:cNvSpPr txBox="1"/>
          <p:nvPr/>
        </p:nvSpPr>
        <p:spPr>
          <a:xfrm>
            <a:off x="4312063" y="1811741"/>
            <a:ext cx="1767000" cy="8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accent4"/>
                </a:solidFill>
                <a:latin typeface="Roboto Medium"/>
                <a:ea typeface="Roboto Medium"/>
                <a:cs typeface="Roboto Medium"/>
                <a:sym typeface="Roboto Medium"/>
              </a:rPr>
              <a:t>Quality Test </a:t>
            </a:r>
            <a:br>
              <a:rPr lang="en" sz="1300" b="0" i="0" u="none" strike="noStrike" cap="none">
                <a:solidFill>
                  <a:schemeClr val="accent4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1300" b="0" i="0" u="none" strike="noStrike" cap="none">
                <a:solidFill>
                  <a:schemeClr val="accent4"/>
                </a:solidFill>
                <a:latin typeface="Roboto Medium"/>
                <a:ea typeface="Roboto Medium"/>
                <a:cs typeface="Roboto Medium"/>
                <a:sym typeface="Roboto Medium"/>
              </a:rPr>
              <a:t>Result Capture</a:t>
            </a:r>
            <a:br>
              <a:rPr lang="en" sz="1300" b="0" i="0" u="none" strike="noStrike" cap="none">
                <a:solidFill>
                  <a:schemeClr val="accent4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endParaRPr sz="200" b="0" i="0" u="none" strike="noStrike" cap="none">
              <a:solidFill>
                <a:schemeClr val="accent4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Computer Vision </a:t>
            </a:r>
            <a:endParaRPr sz="800" b="0" i="1" u="none" strike="noStrike" cap="non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&amp; IFU services</a:t>
            </a:r>
            <a:endParaRPr sz="800" b="0" i="1" u="none" strike="noStrike" cap="none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5" name="Google Shape;865;p115"/>
          <p:cNvSpPr txBox="1"/>
          <p:nvPr/>
        </p:nvSpPr>
        <p:spPr>
          <a:xfrm>
            <a:off x="4221398" y="3162527"/>
            <a:ext cx="17670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rPr>
              <a:t>Client </a:t>
            </a:r>
            <a:br>
              <a:rPr lang="en" sz="1300" b="0" i="0" u="none" strike="noStrike" cap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1300" b="0" i="0" u="none" strike="noStrike" cap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rPr>
              <a:t>Prioritization </a:t>
            </a:r>
            <a:br>
              <a:rPr lang="en" sz="1300" b="0" i="0" u="none" strike="noStrike" cap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1300" b="0" i="0" u="none" strike="noStrike" cap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rPr>
              <a:t>&amp; Alerts</a:t>
            </a:r>
            <a:br>
              <a:rPr lang="en" sz="1300" b="0" i="0" u="none" strike="noStrike" cap="none">
                <a:solidFill>
                  <a:schemeClr val="lt2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endParaRPr sz="200" b="0" i="0" u="none" strike="noStrike" cap="none">
              <a:solidFill>
                <a:schemeClr val="l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Machine Learning</a:t>
            </a:r>
            <a:endParaRPr sz="800" b="0" i="1" u="none" strike="noStrike" cap="none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6" name="Google Shape;866;p115"/>
          <p:cNvSpPr txBox="1"/>
          <p:nvPr/>
        </p:nvSpPr>
        <p:spPr>
          <a:xfrm>
            <a:off x="2688579" y="3221088"/>
            <a:ext cx="17670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Tailored </a:t>
            </a:r>
            <a:br>
              <a:rPr lang="en" sz="13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en" sz="13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Care Path</a:t>
            </a:r>
            <a:br>
              <a:rPr lang="en" sz="1300" b="0" i="0" u="none" strike="noStrike" cap="non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endParaRPr sz="200" b="0" i="0" u="none" strike="noStrike" cap="none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1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Predictive Analytics</a:t>
            </a:r>
            <a:endParaRPr sz="800" b="0" i="1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7" name="Google Shape;867;p115"/>
          <p:cNvSpPr/>
          <p:nvPr/>
        </p:nvSpPr>
        <p:spPr>
          <a:xfrm>
            <a:off x="3888995" y="2422500"/>
            <a:ext cx="958200" cy="96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115"/>
          <p:cNvSpPr txBox="1"/>
          <p:nvPr/>
        </p:nvSpPr>
        <p:spPr>
          <a:xfrm rot="-1840">
            <a:off x="3844505" y="2743096"/>
            <a:ext cx="11208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chemeClr val="accent4"/>
                </a:solidFill>
                <a:latin typeface="Roboto Medium"/>
                <a:ea typeface="Roboto Medium"/>
                <a:cs typeface="Roboto Medium"/>
                <a:sym typeface="Roboto Medium"/>
              </a:rPr>
              <a:t>Hybrid Monitoring &amp; Evaluation for safety</a:t>
            </a:r>
            <a:endParaRPr sz="900" b="0" i="0" u="none" strike="noStrike" cap="none">
              <a:solidFill>
                <a:schemeClr val="accent4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869" name="Google Shape;869;p11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434499" y="4522882"/>
            <a:ext cx="219075" cy="219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0" name="Google Shape;870;p115"/>
          <p:cNvGrpSpPr/>
          <p:nvPr/>
        </p:nvGrpSpPr>
        <p:grpSpPr>
          <a:xfrm>
            <a:off x="6177910" y="1041204"/>
            <a:ext cx="835515" cy="1552329"/>
            <a:chOff x="4918297" y="1820005"/>
            <a:chExt cx="374385" cy="681324"/>
          </a:xfrm>
        </p:grpSpPr>
        <p:grpSp>
          <p:nvGrpSpPr>
            <p:cNvPr id="871" name="Google Shape;871;p115"/>
            <p:cNvGrpSpPr/>
            <p:nvPr/>
          </p:nvGrpSpPr>
          <p:grpSpPr>
            <a:xfrm>
              <a:off x="4945575" y="1870977"/>
              <a:ext cx="321700" cy="579888"/>
              <a:chOff x="4940275" y="1899739"/>
              <a:chExt cx="321700" cy="579888"/>
            </a:xfrm>
          </p:grpSpPr>
          <p:pic>
            <p:nvPicPr>
              <p:cNvPr id="872" name="Google Shape;872;p115"/>
              <p:cNvPicPr preferRelativeResize="0"/>
              <p:nvPr/>
            </p:nvPicPr>
            <p:blipFill rotWithShape="1">
              <a:blip r:embed="rId21">
                <a:alphaModFix/>
              </a:blip>
              <a:srcRect t="1071" b="90041"/>
              <a:stretch/>
            </p:blipFill>
            <p:spPr>
              <a:xfrm>
                <a:off x="4940275" y="1899739"/>
                <a:ext cx="321700" cy="5202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3" name="Google Shape;873;p115"/>
              <p:cNvPicPr preferRelativeResize="0"/>
              <p:nvPr/>
            </p:nvPicPr>
            <p:blipFill rotWithShape="1">
              <a:blip r:embed="rId22">
                <a:alphaModFix/>
              </a:blip>
              <a:srcRect b="16036"/>
              <a:stretch/>
            </p:blipFill>
            <p:spPr>
              <a:xfrm>
                <a:off x="4940275" y="1951775"/>
                <a:ext cx="321699" cy="5278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874" name="Google Shape;874;p115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4918297" y="1820005"/>
              <a:ext cx="374385" cy="68132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8240"/>
                </a:srgbClr>
              </a:outerShdw>
            </a:effectLst>
          </p:spPr>
        </p:pic>
      </p:grpSp>
      <p:pic>
        <p:nvPicPr>
          <p:cNvPr id="875" name="Google Shape;875;p115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198025" y="2449355"/>
            <a:ext cx="413700" cy="413700"/>
          </a:xfrm>
          <a:prstGeom prst="rect">
            <a:avLst/>
          </a:prstGeom>
          <a:noFill/>
          <a:ln>
            <a:noFill/>
          </a:ln>
        </p:spPr>
      </p:pic>
      <p:sp>
        <p:nvSpPr>
          <p:cNvPr id="876" name="Google Shape;876;p115"/>
          <p:cNvSpPr txBox="1"/>
          <p:nvPr/>
        </p:nvSpPr>
        <p:spPr>
          <a:xfrm>
            <a:off x="3599663" y="4966963"/>
            <a:ext cx="19446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900"/>
              <a:buFont typeface="Roboto"/>
              <a:buNone/>
            </a:pPr>
            <a:r>
              <a:rPr lang="en" sz="900" b="0" i="0" u="none" strike="noStrike" cap="none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Confidential &amp; Proprietary</a:t>
            </a:r>
            <a:endParaRPr sz="900" b="0" i="0" u="none" strike="noStrike" cap="none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7" name="Google Shape;877;p115"/>
          <p:cNvSpPr txBox="1"/>
          <p:nvPr/>
        </p:nvSpPr>
        <p:spPr>
          <a:xfrm>
            <a:off x="7601963" y="4023675"/>
            <a:ext cx="1056000" cy="411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dist="14288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 Light"/>
                <a:ea typeface="Roboto Light"/>
                <a:cs typeface="Roboto Light"/>
                <a:sym typeface="Roboto Light"/>
              </a:rPr>
              <a:t>HIV vulnerability score</a:t>
            </a:r>
            <a:endParaRPr sz="700"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EA2626"/>
                </a:solidFill>
                <a:latin typeface="Roboto Medium"/>
                <a:ea typeface="Roboto Medium"/>
                <a:cs typeface="Roboto Medium"/>
                <a:sym typeface="Roboto Medium"/>
              </a:rPr>
              <a:t>HIGH</a:t>
            </a:r>
            <a:r>
              <a:rPr lang="en" sz="700"/>
              <a:t> | </a:t>
            </a:r>
            <a:r>
              <a:rPr lang="en" sz="700">
                <a:latin typeface="Roboto Medium"/>
                <a:ea typeface="Roboto Medium"/>
                <a:cs typeface="Roboto Medium"/>
                <a:sym typeface="Roboto Medium"/>
              </a:rPr>
              <a:t>Confident</a:t>
            </a:r>
            <a:endParaRPr sz="700"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 Light"/>
                <a:ea typeface="Roboto Light"/>
                <a:cs typeface="Roboto Light"/>
                <a:sym typeface="Roboto Light"/>
              </a:rPr>
              <a:t>LEN candidate</a:t>
            </a:r>
            <a:r>
              <a:rPr lang="en" sz="700"/>
              <a:t>: </a:t>
            </a:r>
            <a:r>
              <a:rPr lang="en" sz="700">
                <a:solidFill>
                  <a:srgbClr val="006D38"/>
                </a:solidFill>
                <a:latin typeface="Roboto Medium"/>
                <a:ea typeface="Roboto Medium"/>
                <a:cs typeface="Roboto Medium"/>
                <a:sym typeface="Roboto Medium"/>
              </a:rPr>
              <a:t>HIGH</a:t>
            </a:r>
            <a:br>
              <a:rPr lang="en" sz="700">
                <a:solidFill>
                  <a:srgbClr val="006D38"/>
                </a:solidFill>
                <a:latin typeface="Roboto Medium"/>
                <a:ea typeface="Roboto Medium"/>
                <a:cs typeface="Roboto Medium"/>
                <a:sym typeface="Roboto Medium"/>
              </a:rPr>
            </a:br>
            <a:endParaRPr sz="700">
              <a:solidFill>
                <a:srgbClr val="006D38"/>
              </a:solidFill>
            </a:endParaRPr>
          </a:p>
        </p:txBody>
      </p:sp>
      <p:pic>
        <p:nvPicPr>
          <p:cNvPr id="878" name="Google Shape;878;p115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476034" y="3812174"/>
            <a:ext cx="283549" cy="28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115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85925" y="4686620"/>
            <a:ext cx="1025101" cy="41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4" name="Google Shape;884;p116"/>
          <p:cNvGrpSpPr/>
          <p:nvPr/>
        </p:nvGrpSpPr>
        <p:grpSpPr>
          <a:xfrm>
            <a:off x="340968" y="2581493"/>
            <a:ext cx="8626458" cy="2498723"/>
            <a:chOff x="340968" y="865224"/>
            <a:chExt cx="8626458" cy="2498723"/>
          </a:xfrm>
        </p:grpSpPr>
        <p:grpSp>
          <p:nvGrpSpPr>
            <p:cNvPr id="885" name="Google Shape;885;p116"/>
            <p:cNvGrpSpPr/>
            <p:nvPr/>
          </p:nvGrpSpPr>
          <p:grpSpPr>
            <a:xfrm>
              <a:off x="340968" y="865224"/>
              <a:ext cx="7989551" cy="2498723"/>
              <a:chOff x="5664" y="1043566"/>
              <a:chExt cx="10652735" cy="3331631"/>
            </a:xfrm>
          </p:grpSpPr>
          <p:sp>
            <p:nvSpPr>
              <p:cNvPr id="886" name="Google Shape;886;p116"/>
              <p:cNvSpPr/>
              <p:nvPr/>
            </p:nvSpPr>
            <p:spPr>
              <a:xfrm rot="5400000">
                <a:off x="221514" y="3195420"/>
                <a:ext cx="650400" cy="1082100"/>
              </a:xfrm>
              <a:prstGeom prst="corner">
                <a:avLst>
                  <a:gd name="adj1" fmla="val 16120"/>
                  <a:gd name="adj2" fmla="val 16110"/>
                </a:avLst>
              </a:prstGeom>
              <a:gradFill>
                <a:gsLst>
                  <a:gs pos="0">
                    <a:srgbClr val="F4B6A2"/>
                  </a:gs>
                  <a:gs pos="50000">
                    <a:srgbClr val="F1AA93"/>
                  </a:gs>
                  <a:gs pos="100000">
                    <a:srgbClr val="F49C7F"/>
                  </a:gs>
                </a:gsLst>
                <a:lin ang="5400012" scaled="0"/>
              </a:gradFill>
              <a:ln w="12700" cap="flat" cmpd="sng">
                <a:solidFill>
                  <a:srgbClr val="E9713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116"/>
              <p:cNvSpPr/>
              <p:nvPr/>
            </p:nvSpPr>
            <p:spPr>
              <a:xfrm>
                <a:off x="112926" y="3518697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116"/>
              <p:cNvSpPr txBox="1"/>
              <p:nvPr/>
            </p:nvSpPr>
            <p:spPr>
              <a:xfrm>
                <a:off x="112926" y="3518697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28575" rIns="28575" bIns="2857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Quattrocento Sans"/>
                  <a:buNone/>
                </a:pPr>
                <a:r>
                  <a:rPr lang="en" sz="800" b="1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Problem, R&amp;D, Prototype 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116"/>
              <p:cNvSpPr/>
              <p:nvPr/>
            </p:nvSpPr>
            <p:spPr>
              <a:xfrm>
                <a:off x="905591" y="3115684"/>
                <a:ext cx="184200" cy="184200"/>
              </a:xfrm>
              <a:prstGeom prst="triangle">
                <a:avLst>
                  <a:gd name="adj" fmla="val 100000"/>
                </a:avLst>
              </a:prstGeom>
              <a:gradFill>
                <a:gsLst>
                  <a:gs pos="0">
                    <a:srgbClr val="F2BCA0"/>
                  </a:gs>
                  <a:gs pos="50000">
                    <a:srgbClr val="EFB091"/>
                  </a:gs>
                  <a:gs pos="100000">
                    <a:srgbClr val="F2A57D"/>
                  </a:gs>
                </a:gsLst>
                <a:lin ang="5400012" scaled="0"/>
              </a:gradFill>
              <a:ln w="12700" cap="flat" cmpd="sng">
                <a:solidFill>
                  <a:srgbClr val="E67F2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116"/>
              <p:cNvSpPr/>
              <p:nvPr/>
            </p:nvSpPr>
            <p:spPr>
              <a:xfrm rot="5400000">
                <a:off x="1417560" y="2899457"/>
                <a:ext cx="650400" cy="1082100"/>
              </a:xfrm>
              <a:prstGeom prst="corner">
                <a:avLst>
                  <a:gd name="adj1" fmla="val 16120"/>
                  <a:gd name="adj2" fmla="val 16110"/>
                </a:avLst>
              </a:prstGeom>
              <a:gradFill>
                <a:gsLst>
                  <a:gs pos="0">
                    <a:srgbClr val="F1C29E"/>
                  </a:gs>
                  <a:gs pos="50000">
                    <a:srgbClr val="EDB890"/>
                  </a:gs>
                  <a:gs pos="100000">
                    <a:srgbClr val="F0AF7B"/>
                  </a:gs>
                </a:gsLst>
                <a:lin ang="5400012" scaled="0"/>
              </a:gradFill>
              <a:ln w="12700" cap="flat" cmpd="sng">
                <a:solidFill>
                  <a:srgbClr val="E38F2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116"/>
              <p:cNvSpPr/>
              <p:nvPr/>
            </p:nvSpPr>
            <p:spPr>
              <a:xfrm>
                <a:off x="1308973" y="3222734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116"/>
              <p:cNvSpPr txBox="1"/>
              <p:nvPr/>
            </p:nvSpPr>
            <p:spPr>
              <a:xfrm>
                <a:off x="1308973" y="3222734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28575" rIns="28575" bIns="2857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Quattrocento Sans"/>
                  <a:buNone/>
                </a:pPr>
                <a:r>
                  <a:rPr lang="en" sz="800" b="1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Co-design </a:t>
                </a:r>
                <a:r>
                  <a:rPr lang="en" sz="800" b="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with users, providers, MoH, stakeholders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116"/>
              <p:cNvSpPr/>
              <p:nvPr/>
            </p:nvSpPr>
            <p:spPr>
              <a:xfrm>
                <a:off x="2101638" y="2819721"/>
                <a:ext cx="184200" cy="184200"/>
              </a:xfrm>
              <a:prstGeom prst="triangle">
                <a:avLst>
                  <a:gd name="adj" fmla="val 100000"/>
                </a:avLst>
              </a:prstGeom>
              <a:gradFill>
                <a:gsLst>
                  <a:gs pos="0">
                    <a:srgbClr val="F0CC9D"/>
                  </a:gs>
                  <a:gs pos="50000">
                    <a:srgbClr val="ECC48F"/>
                  </a:gs>
                  <a:gs pos="100000">
                    <a:srgbClr val="EFBD7A"/>
                  </a:gs>
                </a:gsLst>
                <a:lin ang="5400012" scaled="0"/>
              </a:gradFill>
              <a:ln w="12700" cap="flat" cmpd="sng">
                <a:solidFill>
                  <a:srgbClr val="DFA11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116"/>
              <p:cNvSpPr/>
              <p:nvPr/>
            </p:nvSpPr>
            <p:spPr>
              <a:xfrm rot="5400000">
                <a:off x="2613607" y="2603494"/>
                <a:ext cx="650400" cy="1082100"/>
              </a:xfrm>
              <a:prstGeom prst="corner">
                <a:avLst>
                  <a:gd name="adj1" fmla="val 16120"/>
                  <a:gd name="adj2" fmla="val 16110"/>
                </a:avLst>
              </a:prstGeom>
              <a:gradFill>
                <a:gsLst>
                  <a:gs pos="0">
                    <a:srgbClr val="EED59C"/>
                  </a:gs>
                  <a:gs pos="50000">
                    <a:srgbClr val="EACD8E"/>
                  </a:gs>
                  <a:gs pos="100000">
                    <a:srgbClr val="ECC979"/>
                  </a:gs>
                </a:gsLst>
                <a:lin ang="5400012" scaled="0"/>
              </a:gradFill>
              <a:ln w="12700" cap="flat" cmpd="sng">
                <a:solidFill>
                  <a:srgbClr val="D5AE1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116"/>
              <p:cNvSpPr/>
              <p:nvPr/>
            </p:nvSpPr>
            <p:spPr>
              <a:xfrm>
                <a:off x="2505019" y="2926771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116"/>
              <p:cNvSpPr txBox="1"/>
              <p:nvPr/>
            </p:nvSpPr>
            <p:spPr>
              <a:xfrm>
                <a:off x="2505012" y="2926760"/>
                <a:ext cx="10584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28575" rIns="28575" bIns="2857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Quattrocento Sans"/>
                  <a:buNone/>
                </a:pPr>
                <a:r>
                  <a:rPr lang="en" sz="800" b="1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Solution Development / Customisation</a:t>
                </a:r>
                <a:endParaRPr sz="800" b="1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97" name="Google Shape;897;p116"/>
              <p:cNvSpPr/>
              <p:nvPr/>
            </p:nvSpPr>
            <p:spPr>
              <a:xfrm>
                <a:off x="3297685" y="2523758"/>
                <a:ext cx="184200" cy="184200"/>
              </a:xfrm>
              <a:prstGeom prst="triangle">
                <a:avLst>
                  <a:gd name="adj" fmla="val 100000"/>
                </a:avLst>
              </a:prstGeom>
              <a:gradFill>
                <a:gsLst>
                  <a:gs pos="0">
                    <a:srgbClr val="EDE09B"/>
                  </a:gs>
                  <a:gs pos="50000">
                    <a:srgbClr val="E3D78E"/>
                  </a:gs>
                  <a:gs pos="100000">
                    <a:srgbClr val="E5D579"/>
                  </a:gs>
                </a:gsLst>
                <a:lin ang="5400012" scaled="0"/>
              </a:gradFill>
              <a:ln w="12700" cap="flat" cmpd="sng">
                <a:solidFill>
                  <a:srgbClr val="CCBA1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116"/>
              <p:cNvSpPr/>
              <p:nvPr/>
            </p:nvSpPr>
            <p:spPr>
              <a:xfrm rot="5400000">
                <a:off x="3809654" y="2307531"/>
                <a:ext cx="650400" cy="1082100"/>
              </a:xfrm>
              <a:prstGeom prst="corner">
                <a:avLst>
                  <a:gd name="adj1" fmla="val 16120"/>
                  <a:gd name="adj2" fmla="val 16110"/>
                </a:avLst>
              </a:prstGeom>
              <a:gradFill>
                <a:gsLst>
                  <a:gs pos="0">
                    <a:srgbClr val="E5E69B"/>
                  </a:gs>
                  <a:gs pos="50000">
                    <a:srgbClr val="DBDC8E"/>
                  </a:gs>
                  <a:gs pos="100000">
                    <a:srgbClr val="DADB79"/>
                  </a:gs>
                </a:gsLst>
                <a:lin ang="5400012" scaled="0"/>
              </a:gradFill>
              <a:ln w="12700" cap="flat" cmpd="sng">
                <a:solidFill>
                  <a:srgbClr val="C0C21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116"/>
              <p:cNvSpPr/>
              <p:nvPr/>
            </p:nvSpPr>
            <p:spPr>
              <a:xfrm>
                <a:off x="3701066" y="2630808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116"/>
              <p:cNvSpPr txBox="1"/>
              <p:nvPr/>
            </p:nvSpPr>
            <p:spPr>
              <a:xfrm>
                <a:off x="3701066" y="2630808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28575" rIns="28575" bIns="2857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Quattrocento Sans"/>
                  <a:buNone/>
                </a:pPr>
                <a:r>
                  <a:rPr lang="en" sz="800" b="1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AI &amp; Technology Evaluation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116"/>
              <p:cNvSpPr/>
              <p:nvPr/>
            </p:nvSpPr>
            <p:spPr>
              <a:xfrm>
                <a:off x="4493731" y="2227795"/>
                <a:ext cx="184200" cy="184200"/>
              </a:xfrm>
              <a:prstGeom prst="triangle">
                <a:avLst>
                  <a:gd name="adj" fmla="val 100000"/>
                </a:avLst>
              </a:prstGeom>
              <a:gradFill>
                <a:gsLst>
                  <a:gs pos="0">
                    <a:srgbClr val="D3E09B"/>
                  </a:gs>
                  <a:gs pos="50000">
                    <a:srgbClr val="C8D58E"/>
                  </a:gs>
                  <a:gs pos="100000">
                    <a:srgbClr val="C3D479"/>
                  </a:gs>
                </a:gsLst>
                <a:lin ang="5400012" scaled="0"/>
              </a:gradFill>
              <a:ln w="12700" cap="flat" cmpd="sng">
                <a:solidFill>
                  <a:srgbClr val="A5B81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116"/>
              <p:cNvSpPr/>
              <p:nvPr/>
            </p:nvSpPr>
            <p:spPr>
              <a:xfrm rot="5400000">
                <a:off x="5005700" y="2011568"/>
                <a:ext cx="650400" cy="1082100"/>
              </a:xfrm>
              <a:prstGeom prst="corner">
                <a:avLst>
                  <a:gd name="adj1" fmla="val 16120"/>
                  <a:gd name="adj2" fmla="val 16110"/>
                </a:avLst>
              </a:prstGeom>
              <a:gradFill>
                <a:gsLst>
                  <a:gs pos="0">
                    <a:srgbClr val="C3DA9B"/>
                  </a:gs>
                  <a:gs pos="50000">
                    <a:srgbClr val="B8CF8E"/>
                  </a:gs>
                  <a:gs pos="100000">
                    <a:srgbClr val="AFCC79"/>
                  </a:gs>
                </a:gsLst>
                <a:lin ang="5400012" scaled="0"/>
              </a:gradFill>
              <a:ln w="12700" cap="flat" cmpd="sng">
                <a:solidFill>
                  <a:srgbClr val="8CAF1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116"/>
              <p:cNvSpPr/>
              <p:nvPr/>
            </p:nvSpPr>
            <p:spPr>
              <a:xfrm>
                <a:off x="4897113" y="2334845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116"/>
              <p:cNvSpPr txBox="1"/>
              <p:nvPr/>
            </p:nvSpPr>
            <p:spPr>
              <a:xfrm>
                <a:off x="4897113" y="2334845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28575" rIns="28575" bIns="2857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Quattrocento Sans"/>
                  <a:buNone/>
                </a:pPr>
                <a:r>
                  <a:rPr lang="en" sz="800" b="1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User Evaluation: Product Usability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116"/>
              <p:cNvSpPr/>
              <p:nvPr/>
            </p:nvSpPr>
            <p:spPr>
              <a:xfrm>
                <a:off x="5689778" y="1931832"/>
                <a:ext cx="184200" cy="184200"/>
              </a:xfrm>
              <a:prstGeom prst="triangle">
                <a:avLst>
                  <a:gd name="adj" fmla="val 100000"/>
                </a:avLst>
              </a:prstGeom>
              <a:gradFill>
                <a:gsLst>
                  <a:gs pos="0">
                    <a:srgbClr val="B7D39B"/>
                  </a:gs>
                  <a:gs pos="50000">
                    <a:srgbClr val="ABC98E"/>
                  </a:gs>
                  <a:gs pos="100000">
                    <a:srgbClr val="9FC579"/>
                  </a:gs>
                </a:gsLst>
                <a:lin ang="5400012" scaled="0"/>
              </a:gradFill>
              <a:ln w="12700" cap="flat" cmpd="sng">
                <a:solidFill>
                  <a:srgbClr val="76A61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116"/>
              <p:cNvSpPr/>
              <p:nvPr/>
            </p:nvSpPr>
            <p:spPr>
              <a:xfrm rot="5400000">
                <a:off x="6201747" y="1715604"/>
                <a:ext cx="650400" cy="1082100"/>
              </a:xfrm>
              <a:prstGeom prst="corner">
                <a:avLst>
                  <a:gd name="adj1" fmla="val 16120"/>
                  <a:gd name="adj2" fmla="val 16110"/>
                </a:avLst>
              </a:prstGeom>
              <a:gradFill>
                <a:gsLst>
                  <a:gs pos="0">
                    <a:srgbClr val="ADCE9B"/>
                  </a:gs>
                  <a:gs pos="50000">
                    <a:srgbClr val="A1C38E"/>
                  </a:gs>
                  <a:gs pos="100000">
                    <a:srgbClr val="93BE79"/>
                  </a:gs>
                </a:gsLst>
                <a:lin ang="5400012" scaled="0"/>
              </a:gradFill>
              <a:ln w="12700" cap="flat" cmpd="sng">
                <a:solidFill>
                  <a:srgbClr val="619D1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116"/>
              <p:cNvSpPr/>
              <p:nvPr/>
            </p:nvSpPr>
            <p:spPr>
              <a:xfrm>
                <a:off x="6093159" y="2038882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116"/>
              <p:cNvSpPr txBox="1"/>
              <p:nvPr/>
            </p:nvSpPr>
            <p:spPr>
              <a:xfrm>
                <a:off x="6093173" y="2038867"/>
                <a:ext cx="10077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28575" rIns="28575" bIns="2857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Quattrocento Sans"/>
                  <a:buNone/>
                </a:pPr>
                <a:r>
                  <a:rPr lang="en" sz="800" b="1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Implementation research </a:t>
                </a:r>
                <a:r>
                  <a:rPr lang="en" sz="800" b="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evaluating feasibility, acceptability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116"/>
              <p:cNvSpPr/>
              <p:nvPr/>
            </p:nvSpPr>
            <p:spPr>
              <a:xfrm>
                <a:off x="6885825" y="1635869"/>
                <a:ext cx="184200" cy="184200"/>
              </a:xfrm>
              <a:prstGeom prst="triangle">
                <a:avLst>
                  <a:gd name="adj" fmla="val 100000"/>
                </a:avLst>
              </a:prstGeom>
              <a:gradFill>
                <a:gsLst>
                  <a:gs pos="0">
                    <a:srgbClr val="A6C89B"/>
                  </a:gs>
                  <a:gs pos="50000">
                    <a:srgbClr val="9ABD8E"/>
                  </a:gs>
                  <a:gs pos="100000">
                    <a:srgbClr val="89B779"/>
                  </a:gs>
                </a:gsLst>
                <a:lin ang="5400012" scaled="0"/>
              </a:gradFill>
              <a:ln w="12700" cap="flat" cmpd="sng">
                <a:solidFill>
                  <a:srgbClr val="4F941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116"/>
              <p:cNvSpPr/>
              <p:nvPr/>
            </p:nvSpPr>
            <p:spPr>
              <a:xfrm rot="5400000">
                <a:off x="7397794" y="1419642"/>
                <a:ext cx="650400" cy="1082100"/>
              </a:xfrm>
              <a:prstGeom prst="corner">
                <a:avLst>
                  <a:gd name="adj1" fmla="val 16120"/>
                  <a:gd name="adj2" fmla="val 16110"/>
                </a:avLst>
              </a:prstGeom>
              <a:gradFill>
                <a:gsLst>
                  <a:gs pos="0">
                    <a:srgbClr val="A1C39B"/>
                  </a:gs>
                  <a:gs pos="50000">
                    <a:srgbClr val="95B78E"/>
                  </a:gs>
                  <a:gs pos="100000">
                    <a:srgbClr val="82B079"/>
                  </a:gs>
                </a:gsLst>
                <a:lin ang="5400012" scaled="0"/>
              </a:gradFill>
              <a:ln w="12700" cap="flat" cmpd="sng">
                <a:solidFill>
                  <a:srgbClr val="3E8B1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116"/>
              <p:cNvSpPr/>
              <p:nvPr/>
            </p:nvSpPr>
            <p:spPr>
              <a:xfrm>
                <a:off x="7289206" y="1742920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116"/>
              <p:cNvSpPr txBox="1"/>
              <p:nvPr/>
            </p:nvSpPr>
            <p:spPr>
              <a:xfrm>
                <a:off x="7289206" y="1742920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28575" rIns="28575" bIns="2857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Quattrocento Sans"/>
                  <a:buNone/>
                </a:pPr>
                <a:r>
                  <a:rPr lang="en" sz="800" b="1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Impact</a:t>
                </a:r>
                <a:r>
                  <a:rPr lang="en" sz="800" b="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 Evaluation 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116"/>
              <p:cNvSpPr/>
              <p:nvPr/>
            </p:nvSpPr>
            <p:spPr>
              <a:xfrm>
                <a:off x="8081871" y="1339906"/>
                <a:ext cx="184200" cy="184200"/>
              </a:xfrm>
              <a:prstGeom prst="triangle">
                <a:avLst>
                  <a:gd name="adj" fmla="val 100000"/>
                </a:avLst>
              </a:prstGeom>
              <a:gradFill>
                <a:gsLst>
                  <a:gs pos="0">
                    <a:srgbClr val="9EBE9B"/>
                  </a:gs>
                  <a:gs pos="50000">
                    <a:srgbClr val="91B28E"/>
                  </a:gs>
                  <a:gs pos="100000">
                    <a:srgbClr val="7DA979"/>
                  </a:gs>
                </a:gsLst>
                <a:lin ang="5400012" scaled="0"/>
              </a:gradFill>
              <a:ln w="12700" cap="flat" cmpd="sng">
                <a:solidFill>
                  <a:srgbClr val="30821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116"/>
              <p:cNvSpPr/>
              <p:nvPr/>
            </p:nvSpPr>
            <p:spPr>
              <a:xfrm rot="5400000">
                <a:off x="8593840" y="1123679"/>
                <a:ext cx="650400" cy="1082100"/>
              </a:xfrm>
              <a:prstGeom prst="corner">
                <a:avLst>
                  <a:gd name="adj1" fmla="val 16120"/>
                  <a:gd name="adj2" fmla="val 16110"/>
                </a:avLst>
              </a:prstGeom>
              <a:gradFill>
                <a:gsLst>
                  <a:gs pos="0">
                    <a:srgbClr val="9CBA9B"/>
                  </a:gs>
                  <a:gs pos="50000">
                    <a:srgbClr val="8FAE8E"/>
                  </a:gs>
                  <a:gs pos="100000">
                    <a:srgbClr val="7AA479"/>
                  </a:gs>
                </a:gsLst>
                <a:lin ang="5400012" scaled="0"/>
              </a:gradFill>
              <a:ln w="12700" cap="flat" cmpd="sng">
                <a:solidFill>
                  <a:srgbClr val="237A1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116"/>
              <p:cNvSpPr/>
              <p:nvPr/>
            </p:nvSpPr>
            <p:spPr>
              <a:xfrm>
                <a:off x="8485253" y="1446957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116"/>
              <p:cNvSpPr txBox="1"/>
              <p:nvPr/>
            </p:nvSpPr>
            <p:spPr>
              <a:xfrm>
                <a:off x="8485253" y="1446957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28575" rIns="28575" bIns="2857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Quattrocento Sans"/>
                  <a:buNone/>
                </a:pPr>
                <a:r>
                  <a:rPr lang="en" sz="800" b="1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Efficiency</a:t>
                </a:r>
                <a:r>
                  <a:rPr lang="en" sz="800" b="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 investments &amp; Evaluation</a:t>
                </a:r>
                <a:endParaRPr sz="8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Quattrocento Sans"/>
                  <a:buNone/>
                </a:pPr>
                <a:r>
                  <a:rPr lang="en" sz="600" b="0" i="1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AI, tech, processes</a:t>
                </a:r>
                <a:endParaRPr sz="600" b="0" i="1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17" name="Google Shape;917;p116"/>
              <p:cNvSpPr/>
              <p:nvPr/>
            </p:nvSpPr>
            <p:spPr>
              <a:xfrm>
                <a:off x="9277918" y="1043943"/>
                <a:ext cx="184200" cy="184200"/>
              </a:xfrm>
              <a:prstGeom prst="triangle">
                <a:avLst>
                  <a:gd name="adj" fmla="val 100000"/>
                </a:avLst>
              </a:prstGeom>
              <a:gradFill>
                <a:gsLst>
                  <a:gs pos="0">
                    <a:srgbClr val="9BB59B"/>
                  </a:gs>
                  <a:gs pos="50000">
                    <a:srgbClr val="8EA98E"/>
                  </a:gs>
                  <a:gs pos="100000">
                    <a:srgbClr val="799E79"/>
                  </a:gs>
                </a:gsLst>
                <a:lin ang="5400012" scaled="0"/>
              </a:gradFill>
              <a:ln w="12700" cap="flat" cmpd="sng">
                <a:solidFill>
                  <a:srgbClr val="19711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116"/>
              <p:cNvSpPr/>
              <p:nvPr/>
            </p:nvSpPr>
            <p:spPr>
              <a:xfrm rot="5400000">
                <a:off x="9789887" y="827716"/>
                <a:ext cx="650400" cy="1082100"/>
              </a:xfrm>
              <a:prstGeom prst="corner">
                <a:avLst>
                  <a:gd name="adj1" fmla="val 16120"/>
                  <a:gd name="adj2" fmla="val 16110"/>
                </a:avLst>
              </a:prstGeom>
              <a:gradFill>
                <a:gsLst>
                  <a:gs pos="0">
                    <a:srgbClr val="9BB29C"/>
                  </a:gs>
                  <a:gs pos="50000">
                    <a:srgbClr val="8DA68F"/>
                  </a:gs>
                  <a:gs pos="100000">
                    <a:srgbClr val="79997A"/>
                  </a:gs>
                </a:gsLst>
                <a:lin ang="5400012" scaled="0"/>
              </a:gradFill>
              <a:ln w="12700" cap="flat" cmpd="sng">
                <a:solidFill>
                  <a:srgbClr val="18692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116"/>
              <p:cNvSpPr/>
              <p:nvPr/>
            </p:nvSpPr>
            <p:spPr>
              <a:xfrm>
                <a:off x="9681299" y="1150994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116"/>
              <p:cNvSpPr txBox="1"/>
              <p:nvPr/>
            </p:nvSpPr>
            <p:spPr>
              <a:xfrm>
                <a:off x="9681299" y="1150994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28575" rIns="28575" bIns="2857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Quattrocento Sans"/>
                  <a:buNone/>
                </a:pPr>
                <a:r>
                  <a:rPr lang="en" sz="800" b="1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Validation for Scale-up </a:t>
                </a:r>
                <a:endParaRPr sz="800" b="1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Quattrocento Sans"/>
                  <a:buNone/>
                </a:pPr>
                <a:r>
                  <a:rPr lang="en" sz="600" b="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any regulatory, policy, health system integration pilots, etc</a:t>
                </a:r>
                <a:endParaRPr sz="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1" name="Google Shape;921;p116"/>
            <p:cNvSpPr/>
            <p:nvPr/>
          </p:nvSpPr>
          <p:spPr>
            <a:xfrm rot="-680642">
              <a:off x="5297350" y="1807461"/>
              <a:ext cx="3657351" cy="492624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DCECD5"/>
                </a:gs>
                <a:gs pos="100000">
                  <a:srgbClr val="92BC8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4863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Hybrid M&amp;E: Automated &amp; Human-in-the-loop AI monitoring</a:t>
              </a:r>
              <a:endParaRPr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Product, Engagement, Usage monitoring</a:t>
              </a:r>
              <a:endParaRPr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2" name="Google Shape;922;p116"/>
            <p:cNvSpPr/>
            <p:nvPr/>
          </p:nvSpPr>
          <p:spPr>
            <a:xfrm>
              <a:off x="2933775" y="2335850"/>
              <a:ext cx="1254600" cy="332700"/>
            </a:xfrm>
            <a:prstGeom prst="leftUpArrow">
              <a:avLst/>
            </a:prstGeom>
            <a:gradFill>
              <a:gsLst>
                <a:gs pos="0">
                  <a:srgbClr val="FFF6DB"/>
                </a:gs>
                <a:gs pos="100000">
                  <a:srgbClr val="FAD15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4863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16"/>
            <p:cNvSpPr/>
            <p:nvPr/>
          </p:nvSpPr>
          <p:spPr>
            <a:xfrm>
              <a:off x="1998625" y="2668550"/>
              <a:ext cx="713400" cy="332700"/>
            </a:xfrm>
            <a:prstGeom prst="leftUpArrow">
              <a:avLst/>
            </a:prstGeom>
            <a:gradFill>
              <a:gsLst>
                <a:gs pos="0">
                  <a:srgbClr val="FFF6DB"/>
                </a:gs>
                <a:gs pos="100000">
                  <a:srgbClr val="FAD15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4863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24" name="Google Shape;924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2781" y="4830100"/>
            <a:ext cx="698419" cy="285442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Google Shape;925;p116"/>
          <p:cNvSpPr txBox="1"/>
          <p:nvPr/>
        </p:nvSpPr>
        <p:spPr>
          <a:xfrm>
            <a:off x="73375" y="68575"/>
            <a:ext cx="9006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>
                <a:solidFill>
                  <a:srgbClr val="2E3192"/>
                </a:solidFill>
                <a:latin typeface="Roboto Medium"/>
                <a:ea typeface="Roboto Medium"/>
                <a:cs typeface="Roboto Medium"/>
                <a:sym typeface="Roboto Medium"/>
              </a:rPr>
              <a:t>Why does co-design with communities, care orgs, &amp; MoH matter? </a:t>
            </a:r>
            <a:endParaRPr sz="1100" i="0" u="none" strike="noStrike" cap="none">
              <a:solidFill>
                <a:srgbClr val="006D38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926" name="Google Shape;926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5184" y="4901638"/>
            <a:ext cx="864466" cy="141550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116"/>
          <p:cNvSpPr txBox="1"/>
          <p:nvPr/>
        </p:nvSpPr>
        <p:spPr>
          <a:xfrm>
            <a:off x="73375" y="455975"/>
            <a:ext cx="8770800" cy="1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Roboto Light"/>
              <a:buChar char="●"/>
            </a:pPr>
            <a:r>
              <a:rPr lang="en" sz="17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Launched in 2025, after 9 months live: </a:t>
            </a:r>
            <a:endParaRPr sz="17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Roboto Light"/>
              <a:buChar char="○"/>
            </a:pPr>
            <a:r>
              <a:rPr lang="en" sz="17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nearly 400,000 user inquiries </a:t>
            </a:r>
            <a:r>
              <a:rPr lang="en" sz="1700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rPr>
              <a:t>from real people, in the real-world, not in a lab </a:t>
            </a:r>
            <a:endParaRPr sz="1700">
              <a:solidFill>
                <a:schemeClr val="accent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Roboto Light"/>
              <a:buChar char="○"/>
            </a:pPr>
            <a:r>
              <a:rPr lang="en" sz="17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Over 35,000 real users</a:t>
            </a:r>
            <a:r>
              <a:rPr lang="en" sz="1700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rPr>
              <a:t> across SA &amp; Zimbabwe, &gt;50% deeply engaging</a:t>
            </a:r>
            <a:endParaRPr sz="1700">
              <a:solidFill>
                <a:schemeClr val="accent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Roboto Light"/>
              <a:buChar char="○"/>
            </a:pPr>
            <a:r>
              <a:rPr lang="en" sz="17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Approx 50% of users linking and accessing SRH  &amp; HIV services</a:t>
            </a:r>
            <a:r>
              <a:rPr lang="en" sz="1700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rPr>
              <a:t> (program goal) </a:t>
            </a:r>
            <a:endParaRPr sz="1700">
              <a:solidFill>
                <a:schemeClr val="accent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Font typeface="Roboto Light"/>
              <a:buChar char="○"/>
            </a:pPr>
            <a:r>
              <a:rPr lang="en" sz="1700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rPr>
              <a:t>No above the line marketing </a:t>
            </a:r>
            <a:endParaRPr sz="1700">
              <a:solidFill>
                <a:schemeClr val="accent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28" name="Google Shape;928;p116"/>
          <p:cNvSpPr/>
          <p:nvPr/>
        </p:nvSpPr>
        <p:spPr>
          <a:xfrm flipH="1">
            <a:off x="37300" y="2389725"/>
            <a:ext cx="1143000" cy="1386900"/>
          </a:xfrm>
          <a:prstGeom prst="wedgeRoundRectCallout">
            <a:avLst>
              <a:gd name="adj1" fmla="val -58668"/>
              <a:gd name="adj2" fmla="val 69774"/>
              <a:gd name="adj3" fmla="val 0"/>
            </a:avLst>
          </a:prstGeom>
          <a:solidFill>
            <a:srgbClr val="CFE2F3"/>
          </a:solidFill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“I </a:t>
            </a:r>
            <a:r>
              <a:rPr lang="en" sz="800" b="1" u="sng">
                <a:latin typeface="Montserrat"/>
                <a:ea typeface="Montserrat"/>
                <a:cs typeface="Montserrat"/>
                <a:sym typeface="Montserrat"/>
              </a:rPr>
              <a:t>trust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800" b="1">
                <a:latin typeface="Montserrat"/>
                <a:ea typeface="Montserrat"/>
                <a:cs typeface="Montserrat"/>
                <a:sym typeface="Montserrat"/>
              </a:rPr>
              <a:t>people like me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 - who can </a:t>
            </a:r>
            <a:r>
              <a:rPr lang="en" sz="800" b="1">
                <a:latin typeface="Montserrat"/>
                <a:ea typeface="Montserrat"/>
                <a:cs typeface="Montserrat"/>
                <a:sym typeface="Montserrat"/>
              </a:rPr>
              <a:t>normalise what I’m going through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… </a:t>
            </a:r>
            <a:r>
              <a:rPr lang="en" sz="800" b="1">
                <a:latin typeface="Montserrat"/>
                <a:ea typeface="Montserrat"/>
                <a:cs typeface="Montserrat"/>
                <a:sym typeface="Montserrat"/>
              </a:rPr>
              <a:t>don’t want to be hunted down by the govt.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” - Adult PLHIVs SA</a:t>
            </a:r>
            <a:endParaRPr sz="1100" b="1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29" name="Google Shape;929;p116"/>
          <p:cNvGrpSpPr/>
          <p:nvPr/>
        </p:nvGrpSpPr>
        <p:grpSpPr>
          <a:xfrm>
            <a:off x="73375" y="500150"/>
            <a:ext cx="9006775" cy="4330038"/>
            <a:chOff x="73375" y="500150"/>
            <a:chExt cx="9006775" cy="4330038"/>
          </a:xfrm>
        </p:grpSpPr>
        <p:sp>
          <p:nvSpPr>
            <p:cNvPr id="930" name="Google Shape;930;p116"/>
            <p:cNvSpPr/>
            <p:nvPr/>
          </p:nvSpPr>
          <p:spPr>
            <a:xfrm>
              <a:off x="2096750" y="506288"/>
              <a:ext cx="6983400" cy="4323900"/>
            </a:xfrm>
            <a:prstGeom prst="rect">
              <a:avLst/>
            </a:prstGeom>
            <a:solidFill>
              <a:srgbClr val="F3F3F3">
                <a:alpha val="649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16"/>
            <p:cNvSpPr/>
            <p:nvPr/>
          </p:nvSpPr>
          <p:spPr>
            <a:xfrm>
              <a:off x="73375" y="500150"/>
              <a:ext cx="2023500" cy="1527900"/>
            </a:xfrm>
            <a:prstGeom prst="rect">
              <a:avLst/>
            </a:prstGeom>
            <a:solidFill>
              <a:srgbClr val="F3F3F3">
                <a:alpha val="649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2" name="Google Shape;932;p116"/>
          <p:cNvSpPr/>
          <p:nvPr/>
        </p:nvSpPr>
        <p:spPr>
          <a:xfrm flipH="1">
            <a:off x="2338550" y="2389725"/>
            <a:ext cx="1143000" cy="1213500"/>
          </a:xfrm>
          <a:prstGeom prst="wedgeRoundRectCallout">
            <a:avLst>
              <a:gd name="adj1" fmla="val 94668"/>
              <a:gd name="adj2" fmla="val 79981"/>
              <a:gd name="adj3" fmla="val 0"/>
            </a:avLst>
          </a:prstGeom>
          <a:solidFill>
            <a:srgbClr val="FFF2CC"/>
          </a:solidFill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en" sz="800" b="1" u="sng">
                <a:latin typeface="Montserrat"/>
                <a:ea typeface="Montserrat"/>
                <a:cs typeface="Montserrat"/>
                <a:sym typeface="Montserrat"/>
              </a:rPr>
              <a:t>Trust</a:t>
            </a:r>
            <a:r>
              <a:rPr lang="en" sz="800" b="1">
                <a:latin typeface="Montserrat"/>
                <a:ea typeface="Montserrat"/>
                <a:cs typeface="Montserrat"/>
                <a:sym typeface="Montserrat"/>
              </a:rPr>
              <a:t> builds over time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, don’t get too familiar too fast”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ABYMs SA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3" name="Google Shape;933;p116"/>
          <p:cNvSpPr/>
          <p:nvPr/>
        </p:nvSpPr>
        <p:spPr>
          <a:xfrm flipH="1">
            <a:off x="1083650" y="2105975"/>
            <a:ext cx="1254900" cy="1341000"/>
          </a:xfrm>
          <a:prstGeom prst="wedgeRoundRectCallout">
            <a:avLst>
              <a:gd name="adj1" fmla="val 11937"/>
              <a:gd name="adj2" fmla="val 96171"/>
              <a:gd name="adj3" fmla="val 0"/>
            </a:avLst>
          </a:prstGeom>
          <a:solidFill>
            <a:srgbClr val="D9EAD3"/>
          </a:solidFill>
          <a:ln w="19050" cap="flat" cmpd="sng">
            <a:solidFill>
              <a:srgbClr val="006D38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“I </a:t>
            </a:r>
            <a:r>
              <a:rPr lang="en" sz="800" b="1" u="sng">
                <a:latin typeface="Montserrat"/>
                <a:ea typeface="Montserrat"/>
                <a:cs typeface="Montserrat"/>
                <a:sym typeface="Montserrat"/>
              </a:rPr>
              <a:t>trust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 my </a:t>
            </a:r>
            <a:r>
              <a:rPr lang="en" sz="800" b="1">
                <a:latin typeface="Montserrat"/>
                <a:ea typeface="Montserrat"/>
                <a:cs typeface="Montserrat"/>
                <a:sym typeface="Montserrat"/>
              </a:rPr>
              <a:t>besties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, I want a </a:t>
            </a:r>
            <a:r>
              <a:rPr lang="en" sz="800" b="1">
                <a:latin typeface="Montserrat"/>
                <a:ea typeface="Montserrat"/>
                <a:cs typeface="Montserrat"/>
                <a:sym typeface="Montserrat"/>
              </a:rPr>
              <a:t>confidant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 always there. I don’t want to use my real name, a </a:t>
            </a:r>
            <a:r>
              <a:rPr lang="en" sz="800" b="1">
                <a:latin typeface="Montserrat"/>
                <a:ea typeface="Montserrat"/>
                <a:cs typeface="Montserrat"/>
                <a:sym typeface="Montserrat"/>
              </a:rPr>
              <a:t>fake name 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makes me feel more comfortable.”</a:t>
            </a:r>
            <a:r>
              <a:rPr lang="en" sz="80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AGYWs SA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34" name="Google Shape;934;p116"/>
          <p:cNvGrpSpPr/>
          <p:nvPr/>
        </p:nvGrpSpPr>
        <p:grpSpPr>
          <a:xfrm>
            <a:off x="73375" y="654275"/>
            <a:ext cx="3502135" cy="1846225"/>
            <a:chOff x="73375" y="654275"/>
            <a:chExt cx="3502135" cy="1846225"/>
          </a:xfrm>
        </p:grpSpPr>
        <p:pic>
          <p:nvPicPr>
            <p:cNvPr id="935" name="Google Shape;935;p1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3375" y="729150"/>
              <a:ext cx="1273423" cy="1545787"/>
            </a:xfrm>
            <a:prstGeom prst="rect">
              <a:avLst/>
            </a:prstGeom>
            <a:noFill/>
            <a:ln w="190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936" name="Google Shape;936;p116"/>
            <p:cNvSpPr/>
            <p:nvPr/>
          </p:nvSpPr>
          <p:spPr>
            <a:xfrm>
              <a:off x="539700" y="2146500"/>
              <a:ext cx="340800" cy="3540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19050" cap="flat" cmpd="sng">
              <a:solidFill>
                <a:srgbClr val="0000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7" name="Google Shape;937;p1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114798" y="654275"/>
              <a:ext cx="1460712" cy="1451700"/>
            </a:xfrm>
            <a:prstGeom prst="rect">
              <a:avLst/>
            </a:prstGeom>
            <a:noFill/>
            <a:ln w="19050" cap="flat" cmpd="sng">
              <a:solidFill>
                <a:srgbClr val="006D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938" name="Google Shape;938;p116"/>
            <p:cNvSpPr/>
            <p:nvPr/>
          </p:nvSpPr>
          <p:spPr>
            <a:xfrm>
              <a:off x="1997750" y="1925724"/>
              <a:ext cx="340800" cy="3540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D9EAD3"/>
            </a:solidFill>
            <a:ln w="19050" cap="flat" cmpd="sng">
              <a:solidFill>
                <a:srgbClr val="006D3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9" name="Google Shape;939;p116"/>
            <p:cNvSpPr/>
            <p:nvPr/>
          </p:nvSpPr>
          <p:spPr>
            <a:xfrm>
              <a:off x="3123695" y="2027612"/>
              <a:ext cx="340800" cy="3540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F2CC"/>
            </a:solidFill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17"/>
          <p:cNvSpPr txBox="1"/>
          <p:nvPr/>
        </p:nvSpPr>
        <p:spPr>
          <a:xfrm>
            <a:off x="73375" y="68575"/>
            <a:ext cx="90069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0" i="0" u="none" strike="noStrike" cap="none">
                <a:solidFill>
                  <a:srgbClr val="2E3192"/>
                </a:solidFill>
                <a:latin typeface="Roboto"/>
                <a:ea typeface="Roboto"/>
                <a:cs typeface="Roboto"/>
                <a:sym typeface="Roboto"/>
              </a:rPr>
              <a:t>Self-Care from Anywhere Platform </a:t>
            </a:r>
            <a:r>
              <a:rPr lang="en" sz="2300" b="0" i="1" u="none" strike="noStrike" cap="none">
                <a:solidFill>
                  <a:srgbClr val="2E3192"/>
                </a:solidFill>
                <a:latin typeface="Roboto"/>
                <a:ea typeface="Roboto"/>
                <a:cs typeface="Roboto"/>
                <a:sym typeface="Roboto"/>
              </a:rPr>
              <a:t>for Lifestyle &amp; Primary Health</a:t>
            </a:r>
            <a:endParaRPr sz="2300" b="1" i="1" u="none" strike="noStrike" cap="none">
              <a:solidFill>
                <a:srgbClr val="2E319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6D38"/>
                </a:solidFill>
                <a:latin typeface="Roboto Light"/>
                <a:ea typeface="Roboto Light"/>
                <a:cs typeface="Roboto Light"/>
                <a:sym typeface="Roboto Light"/>
              </a:rPr>
              <a:t>Adaptable, multilingual, locally contextual tools </a:t>
            </a:r>
            <a:r>
              <a:rPr lang="en">
                <a:solidFill>
                  <a:srgbClr val="006D38"/>
                </a:solidFill>
                <a:latin typeface="Roboto Light"/>
                <a:ea typeface="Roboto Light"/>
                <a:cs typeface="Roboto Light"/>
                <a:sym typeface="Roboto Light"/>
              </a:rPr>
              <a:t>with customisable</a:t>
            </a:r>
            <a:endParaRPr>
              <a:solidFill>
                <a:srgbClr val="006D38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solidFill>
                  <a:srgbClr val="006D38"/>
                </a:solidFill>
                <a:latin typeface="Roboto Light"/>
                <a:ea typeface="Roboto Light"/>
                <a:cs typeface="Roboto Light"/>
                <a:sym typeface="Roboto Light"/>
              </a:rPr>
              <a:t>Nudging for population and intervention specific goals</a:t>
            </a:r>
            <a:endParaRPr>
              <a:solidFill>
                <a:srgbClr val="006D3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945" name="Google Shape;945;p117"/>
          <p:cNvGrpSpPr/>
          <p:nvPr/>
        </p:nvGrpSpPr>
        <p:grpSpPr>
          <a:xfrm>
            <a:off x="340968" y="2581493"/>
            <a:ext cx="8626458" cy="2498723"/>
            <a:chOff x="340968" y="865224"/>
            <a:chExt cx="8626458" cy="2498723"/>
          </a:xfrm>
        </p:grpSpPr>
        <p:grpSp>
          <p:nvGrpSpPr>
            <p:cNvPr id="946" name="Google Shape;946;p117"/>
            <p:cNvGrpSpPr/>
            <p:nvPr/>
          </p:nvGrpSpPr>
          <p:grpSpPr>
            <a:xfrm>
              <a:off x="340968" y="865224"/>
              <a:ext cx="7989551" cy="2498723"/>
              <a:chOff x="5664" y="1043566"/>
              <a:chExt cx="10652735" cy="3331631"/>
            </a:xfrm>
          </p:grpSpPr>
          <p:sp>
            <p:nvSpPr>
              <p:cNvPr id="947" name="Google Shape;947;p117"/>
              <p:cNvSpPr/>
              <p:nvPr/>
            </p:nvSpPr>
            <p:spPr>
              <a:xfrm rot="5400000">
                <a:off x="221514" y="3195420"/>
                <a:ext cx="650400" cy="1082100"/>
              </a:xfrm>
              <a:prstGeom prst="corner">
                <a:avLst>
                  <a:gd name="adj1" fmla="val 16120"/>
                  <a:gd name="adj2" fmla="val 16110"/>
                </a:avLst>
              </a:prstGeom>
              <a:gradFill>
                <a:gsLst>
                  <a:gs pos="0">
                    <a:srgbClr val="F4B6A2"/>
                  </a:gs>
                  <a:gs pos="50000">
                    <a:srgbClr val="F1AA93"/>
                  </a:gs>
                  <a:gs pos="100000">
                    <a:srgbClr val="F49C7F"/>
                  </a:gs>
                </a:gsLst>
                <a:lin ang="5400012" scaled="0"/>
              </a:gradFill>
              <a:ln w="12700" cap="flat" cmpd="sng">
                <a:solidFill>
                  <a:srgbClr val="E9713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117"/>
              <p:cNvSpPr/>
              <p:nvPr/>
            </p:nvSpPr>
            <p:spPr>
              <a:xfrm>
                <a:off x="112926" y="3518697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117"/>
              <p:cNvSpPr txBox="1"/>
              <p:nvPr/>
            </p:nvSpPr>
            <p:spPr>
              <a:xfrm>
                <a:off x="112926" y="3518697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28575" rIns="28575" bIns="2857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Quattrocento Sans"/>
                  <a:buNone/>
                </a:pPr>
                <a:r>
                  <a:rPr lang="en" sz="800" b="1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Problem, R&amp;D, Prototype 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117"/>
              <p:cNvSpPr/>
              <p:nvPr/>
            </p:nvSpPr>
            <p:spPr>
              <a:xfrm>
                <a:off x="905591" y="3115684"/>
                <a:ext cx="184200" cy="184200"/>
              </a:xfrm>
              <a:prstGeom prst="triangle">
                <a:avLst>
                  <a:gd name="adj" fmla="val 100000"/>
                </a:avLst>
              </a:prstGeom>
              <a:gradFill>
                <a:gsLst>
                  <a:gs pos="0">
                    <a:srgbClr val="F2BCA0"/>
                  </a:gs>
                  <a:gs pos="50000">
                    <a:srgbClr val="EFB091"/>
                  </a:gs>
                  <a:gs pos="100000">
                    <a:srgbClr val="F2A57D"/>
                  </a:gs>
                </a:gsLst>
                <a:lin ang="5400012" scaled="0"/>
              </a:gradFill>
              <a:ln w="12700" cap="flat" cmpd="sng">
                <a:solidFill>
                  <a:srgbClr val="E67F29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117"/>
              <p:cNvSpPr/>
              <p:nvPr/>
            </p:nvSpPr>
            <p:spPr>
              <a:xfrm rot="5400000">
                <a:off x="1417560" y="2899457"/>
                <a:ext cx="650400" cy="1082100"/>
              </a:xfrm>
              <a:prstGeom prst="corner">
                <a:avLst>
                  <a:gd name="adj1" fmla="val 16120"/>
                  <a:gd name="adj2" fmla="val 16110"/>
                </a:avLst>
              </a:prstGeom>
              <a:gradFill>
                <a:gsLst>
                  <a:gs pos="0">
                    <a:srgbClr val="F1C29E"/>
                  </a:gs>
                  <a:gs pos="50000">
                    <a:srgbClr val="EDB890"/>
                  </a:gs>
                  <a:gs pos="100000">
                    <a:srgbClr val="F0AF7B"/>
                  </a:gs>
                </a:gsLst>
                <a:lin ang="5400012" scaled="0"/>
              </a:gradFill>
              <a:ln w="12700" cap="flat" cmpd="sng">
                <a:solidFill>
                  <a:srgbClr val="E38F2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117"/>
              <p:cNvSpPr/>
              <p:nvPr/>
            </p:nvSpPr>
            <p:spPr>
              <a:xfrm>
                <a:off x="1308973" y="3222734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117"/>
              <p:cNvSpPr txBox="1"/>
              <p:nvPr/>
            </p:nvSpPr>
            <p:spPr>
              <a:xfrm>
                <a:off x="1308973" y="3222734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28575" rIns="28575" bIns="2857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Quattrocento Sans"/>
                  <a:buNone/>
                </a:pPr>
                <a:r>
                  <a:rPr lang="en" sz="800" b="1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Co-design </a:t>
                </a:r>
                <a:r>
                  <a:rPr lang="en" sz="800" b="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with users, providers, MoH, stakeholders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117"/>
              <p:cNvSpPr/>
              <p:nvPr/>
            </p:nvSpPr>
            <p:spPr>
              <a:xfrm>
                <a:off x="2101638" y="2819721"/>
                <a:ext cx="184200" cy="184200"/>
              </a:xfrm>
              <a:prstGeom prst="triangle">
                <a:avLst>
                  <a:gd name="adj" fmla="val 100000"/>
                </a:avLst>
              </a:prstGeom>
              <a:gradFill>
                <a:gsLst>
                  <a:gs pos="0">
                    <a:srgbClr val="F0CC9D"/>
                  </a:gs>
                  <a:gs pos="50000">
                    <a:srgbClr val="ECC48F"/>
                  </a:gs>
                  <a:gs pos="100000">
                    <a:srgbClr val="EFBD7A"/>
                  </a:gs>
                </a:gsLst>
                <a:lin ang="5400012" scaled="0"/>
              </a:gradFill>
              <a:ln w="12700" cap="flat" cmpd="sng">
                <a:solidFill>
                  <a:srgbClr val="DFA11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117"/>
              <p:cNvSpPr/>
              <p:nvPr/>
            </p:nvSpPr>
            <p:spPr>
              <a:xfrm rot="5400000">
                <a:off x="2613607" y="2603494"/>
                <a:ext cx="650400" cy="1082100"/>
              </a:xfrm>
              <a:prstGeom prst="corner">
                <a:avLst>
                  <a:gd name="adj1" fmla="val 16120"/>
                  <a:gd name="adj2" fmla="val 16110"/>
                </a:avLst>
              </a:prstGeom>
              <a:gradFill>
                <a:gsLst>
                  <a:gs pos="0">
                    <a:srgbClr val="EED59C"/>
                  </a:gs>
                  <a:gs pos="50000">
                    <a:srgbClr val="EACD8E"/>
                  </a:gs>
                  <a:gs pos="100000">
                    <a:srgbClr val="ECC979"/>
                  </a:gs>
                </a:gsLst>
                <a:lin ang="5400012" scaled="0"/>
              </a:gradFill>
              <a:ln w="12700" cap="flat" cmpd="sng">
                <a:solidFill>
                  <a:srgbClr val="D5AE1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117"/>
              <p:cNvSpPr/>
              <p:nvPr/>
            </p:nvSpPr>
            <p:spPr>
              <a:xfrm>
                <a:off x="2505019" y="2926771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117"/>
              <p:cNvSpPr txBox="1"/>
              <p:nvPr/>
            </p:nvSpPr>
            <p:spPr>
              <a:xfrm>
                <a:off x="2505012" y="2926760"/>
                <a:ext cx="10584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28575" rIns="28575" bIns="2857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Quattrocento Sans"/>
                  <a:buNone/>
                </a:pPr>
                <a:r>
                  <a:rPr lang="en" sz="800" b="1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Solution Development / Customisation</a:t>
                </a:r>
                <a:endParaRPr sz="800" b="1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58" name="Google Shape;958;p117"/>
              <p:cNvSpPr/>
              <p:nvPr/>
            </p:nvSpPr>
            <p:spPr>
              <a:xfrm>
                <a:off x="3297685" y="2523758"/>
                <a:ext cx="184200" cy="184200"/>
              </a:xfrm>
              <a:prstGeom prst="triangle">
                <a:avLst>
                  <a:gd name="adj" fmla="val 100000"/>
                </a:avLst>
              </a:prstGeom>
              <a:gradFill>
                <a:gsLst>
                  <a:gs pos="0">
                    <a:srgbClr val="EDE09B"/>
                  </a:gs>
                  <a:gs pos="50000">
                    <a:srgbClr val="E3D78E"/>
                  </a:gs>
                  <a:gs pos="100000">
                    <a:srgbClr val="E5D579"/>
                  </a:gs>
                </a:gsLst>
                <a:lin ang="5400012" scaled="0"/>
              </a:gradFill>
              <a:ln w="12700" cap="flat" cmpd="sng">
                <a:solidFill>
                  <a:srgbClr val="CCBA1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117"/>
              <p:cNvSpPr/>
              <p:nvPr/>
            </p:nvSpPr>
            <p:spPr>
              <a:xfrm rot="5400000">
                <a:off x="3809654" y="2307531"/>
                <a:ext cx="650400" cy="1082100"/>
              </a:xfrm>
              <a:prstGeom prst="corner">
                <a:avLst>
                  <a:gd name="adj1" fmla="val 16120"/>
                  <a:gd name="adj2" fmla="val 16110"/>
                </a:avLst>
              </a:prstGeom>
              <a:gradFill>
                <a:gsLst>
                  <a:gs pos="0">
                    <a:srgbClr val="E5E69B"/>
                  </a:gs>
                  <a:gs pos="50000">
                    <a:srgbClr val="DBDC8E"/>
                  </a:gs>
                  <a:gs pos="100000">
                    <a:srgbClr val="DADB79"/>
                  </a:gs>
                </a:gsLst>
                <a:lin ang="5400012" scaled="0"/>
              </a:gradFill>
              <a:ln w="12700" cap="flat" cmpd="sng">
                <a:solidFill>
                  <a:srgbClr val="C0C21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117"/>
              <p:cNvSpPr/>
              <p:nvPr/>
            </p:nvSpPr>
            <p:spPr>
              <a:xfrm>
                <a:off x="3701066" y="2630808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117"/>
              <p:cNvSpPr txBox="1"/>
              <p:nvPr/>
            </p:nvSpPr>
            <p:spPr>
              <a:xfrm>
                <a:off x="3701066" y="2630808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28575" rIns="28575" bIns="2857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Quattrocento Sans"/>
                  <a:buNone/>
                </a:pPr>
                <a:r>
                  <a:rPr lang="en" sz="800" b="1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AI &amp; Technology Evaluation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117"/>
              <p:cNvSpPr/>
              <p:nvPr/>
            </p:nvSpPr>
            <p:spPr>
              <a:xfrm>
                <a:off x="4493731" y="2227795"/>
                <a:ext cx="184200" cy="184200"/>
              </a:xfrm>
              <a:prstGeom prst="triangle">
                <a:avLst>
                  <a:gd name="adj" fmla="val 100000"/>
                </a:avLst>
              </a:prstGeom>
              <a:gradFill>
                <a:gsLst>
                  <a:gs pos="0">
                    <a:srgbClr val="D3E09B"/>
                  </a:gs>
                  <a:gs pos="50000">
                    <a:srgbClr val="C8D58E"/>
                  </a:gs>
                  <a:gs pos="100000">
                    <a:srgbClr val="C3D479"/>
                  </a:gs>
                </a:gsLst>
                <a:lin ang="5400012" scaled="0"/>
              </a:gradFill>
              <a:ln w="12700" cap="flat" cmpd="sng">
                <a:solidFill>
                  <a:srgbClr val="A5B81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117"/>
              <p:cNvSpPr/>
              <p:nvPr/>
            </p:nvSpPr>
            <p:spPr>
              <a:xfrm rot="5400000">
                <a:off x="5005700" y="2011568"/>
                <a:ext cx="650400" cy="1082100"/>
              </a:xfrm>
              <a:prstGeom prst="corner">
                <a:avLst>
                  <a:gd name="adj1" fmla="val 16120"/>
                  <a:gd name="adj2" fmla="val 16110"/>
                </a:avLst>
              </a:prstGeom>
              <a:gradFill>
                <a:gsLst>
                  <a:gs pos="0">
                    <a:srgbClr val="C3DA9B"/>
                  </a:gs>
                  <a:gs pos="50000">
                    <a:srgbClr val="B8CF8E"/>
                  </a:gs>
                  <a:gs pos="100000">
                    <a:srgbClr val="AFCC79"/>
                  </a:gs>
                </a:gsLst>
                <a:lin ang="5400012" scaled="0"/>
              </a:gradFill>
              <a:ln w="12700" cap="flat" cmpd="sng">
                <a:solidFill>
                  <a:srgbClr val="8CAF1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117"/>
              <p:cNvSpPr/>
              <p:nvPr/>
            </p:nvSpPr>
            <p:spPr>
              <a:xfrm>
                <a:off x="4897113" y="2334845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117"/>
              <p:cNvSpPr txBox="1"/>
              <p:nvPr/>
            </p:nvSpPr>
            <p:spPr>
              <a:xfrm>
                <a:off x="4897113" y="2334845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28575" rIns="28575" bIns="2857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Quattrocento Sans"/>
                  <a:buNone/>
                </a:pPr>
                <a:r>
                  <a:rPr lang="en" sz="800" b="1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User Evaluation: Product Usability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117"/>
              <p:cNvSpPr/>
              <p:nvPr/>
            </p:nvSpPr>
            <p:spPr>
              <a:xfrm>
                <a:off x="5689778" y="1931832"/>
                <a:ext cx="184200" cy="184200"/>
              </a:xfrm>
              <a:prstGeom prst="triangle">
                <a:avLst>
                  <a:gd name="adj" fmla="val 100000"/>
                </a:avLst>
              </a:prstGeom>
              <a:gradFill>
                <a:gsLst>
                  <a:gs pos="0">
                    <a:srgbClr val="B7D39B"/>
                  </a:gs>
                  <a:gs pos="50000">
                    <a:srgbClr val="ABC98E"/>
                  </a:gs>
                  <a:gs pos="100000">
                    <a:srgbClr val="9FC579"/>
                  </a:gs>
                </a:gsLst>
                <a:lin ang="5400012" scaled="0"/>
              </a:gradFill>
              <a:ln w="12700" cap="flat" cmpd="sng">
                <a:solidFill>
                  <a:srgbClr val="76A61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117"/>
              <p:cNvSpPr/>
              <p:nvPr/>
            </p:nvSpPr>
            <p:spPr>
              <a:xfrm rot="5400000">
                <a:off x="6201747" y="1715604"/>
                <a:ext cx="650400" cy="1082100"/>
              </a:xfrm>
              <a:prstGeom prst="corner">
                <a:avLst>
                  <a:gd name="adj1" fmla="val 16120"/>
                  <a:gd name="adj2" fmla="val 16110"/>
                </a:avLst>
              </a:prstGeom>
              <a:gradFill>
                <a:gsLst>
                  <a:gs pos="0">
                    <a:srgbClr val="ADCE9B"/>
                  </a:gs>
                  <a:gs pos="50000">
                    <a:srgbClr val="A1C38E"/>
                  </a:gs>
                  <a:gs pos="100000">
                    <a:srgbClr val="93BE79"/>
                  </a:gs>
                </a:gsLst>
                <a:lin ang="5400012" scaled="0"/>
              </a:gradFill>
              <a:ln w="12700" cap="flat" cmpd="sng">
                <a:solidFill>
                  <a:srgbClr val="619D1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117"/>
              <p:cNvSpPr/>
              <p:nvPr/>
            </p:nvSpPr>
            <p:spPr>
              <a:xfrm>
                <a:off x="6093159" y="2038882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117"/>
              <p:cNvSpPr txBox="1"/>
              <p:nvPr/>
            </p:nvSpPr>
            <p:spPr>
              <a:xfrm>
                <a:off x="6093173" y="2038867"/>
                <a:ext cx="10077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28575" rIns="28575" bIns="2857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Quattrocento Sans"/>
                  <a:buNone/>
                </a:pPr>
                <a:r>
                  <a:rPr lang="en" sz="800" b="1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Implementation research </a:t>
                </a:r>
                <a:r>
                  <a:rPr lang="en" sz="800" b="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evaluating feasibility, acceptability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117"/>
              <p:cNvSpPr/>
              <p:nvPr/>
            </p:nvSpPr>
            <p:spPr>
              <a:xfrm>
                <a:off x="6885825" y="1635869"/>
                <a:ext cx="184200" cy="184200"/>
              </a:xfrm>
              <a:prstGeom prst="triangle">
                <a:avLst>
                  <a:gd name="adj" fmla="val 100000"/>
                </a:avLst>
              </a:prstGeom>
              <a:gradFill>
                <a:gsLst>
                  <a:gs pos="0">
                    <a:srgbClr val="A6C89B"/>
                  </a:gs>
                  <a:gs pos="50000">
                    <a:srgbClr val="9ABD8E"/>
                  </a:gs>
                  <a:gs pos="100000">
                    <a:srgbClr val="89B779"/>
                  </a:gs>
                </a:gsLst>
                <a:lin ang="5400012" scaled="0"/>
              </a:gradFill>
              <a:ln w="12700" cap="flat" cmpd="sng">
                <a:solidFill>
                  <a:srgbClr val="4F941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117"/>
              <p:cNvSpPr/>
              <p:nvPr/>
            </p:nvSpPr>
            <p:spPr>
              <a:xfrm rot="5400000">
                <a:off x="7397794" y="1419642"/>
                <a:ext cx="650400" cy="1082100"/>
              </a:xfrm>
              <a:prstGeom prst="corner">
                <a:avLst>
                  <a:gd name="adj1" fmla="val 16120"/>
                  <a:gd name="adj2" fmla="val 16110"/>
                </a:avLst>
              </a:prstGeom>
              <a:gradFill>
                <a:gsLst>
                  <a:gs pos="0">
                    <a:srgbClr val="A1C39B"/>
                  </a:gs>
                  <a:gs pos="50000">
                    <a:srgbClr val="95B78E"/>
                  </a:gs>
                  <a:gs pos="100000">
                    <a:srgbClr val="82B079"/>
                  </a:gs>
                </a:gsLst>
                <a:lin ang="5400012" scaled="0"/>
              </a:gradFill>
              <a:ln w="12700" cap="flat" cmpd="sng">
                <a:solidFill>
                  <a:srgbClr val="3E8B1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117"/>
              <p:cNvSpPr/>
              <p:nvPr/>
            </p:nvSpPr>
            <p:spPr>
              <a:xfrm>
                <a:off x="7289206" y="1742920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117"/>
              <p:cNvSpPr txBox="1"/>
              <p:nvPr/>
            </p:nvSpPr>
            <p:spPr>
              <a:xfrm>
                <a:off x="7289206" y="1742920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28575" rIns="28575" bIns="2857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Quattrocento Sans"/>
                  <a:buNone/>
                </a:pPr>
                <a:r>
                  <a:rPr lang="en" sz="800" b="1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Impact</a:t>
                </a:r>
                <a:r>
                  <a:rPr lang="en" sz="800" b="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 Evaluation </a:t>
                </a: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117"/>
              <p:cNvSpPr/>
              <p:nvPr/>
            </p:nvSpPr>
            <p:spPr>
              <a:xfrm>
                <a:off x="8081871" y="1339906"/>
                <a:ext cx="184200" cy="184200"/>
              </a:xfrm>
              <a:prstGeom prst="triangle">
                <a:avLst>
                  <a:gd name="adj" fmla="val 100000"/>
                </a:avLst>
              </a:prstGeom>
              <a:gradFill>
                <a:gsLst>
                  <a:gs pos="0">
                    <a:srgbClr val="9EBE9B"/>
                  </a:gs>
                  <a:gs pos="50000">
                    <a:srgbClr val="91B28E"/>
                  </a:gs>
                  <a:gs pos="100000">
                    <a:srgbClr val="7DA979"/>
                  </a:gs>
                </a:gsLst>
                <a:lin ang="5400012" scaled="0"/>
              </a:gradFill>
              <a:ln w="12700" cap="flat" cmpd="sng">
                <a:solidFill>
                  <a:srgbClr val="30821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117"/>
              <p:cNvSpPr/>
              <p:nvPr/>
            </p:nvSpPr>
            <p:spPr>
              <a:xfrm rot="5400000">
                <a:off x="8593840" y="1123679"/>
                <a:ext cx="650400" cy="1082100"/>
              </a:xfrm>
              <a:prstGeom prst="corner">
                <a:avLst>
                  <a:gd name="adj1" fmla="val 16120"/>
                  <a:gd name="adj2" fmla="val 16110"/>
                </a:avLst>
              </a:prstGeom>
              <a:gradFill>
                <a:gsLst>
                  <a:gs pos="0">
                    <a:srgbClr val="9CBA9B"/>
                  </a:gs>
                  <a:gs pos="50000">
                    <a:srgbClr val="8FAE8E"/>
                  </a:gs>
                  <a:gs pos="100000">
                    <a:srgbClr val="7AA479"/>
                  </a:gs>
                </a:gsLst>
                <a:lin ang="5400012" scaled="0"/>
              </a:gradFill>
              <a:ln w="12700" cap="flat" cmpd="sng">
                <a:solidFill>
                  <a:srgbClr val="237A1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117"/>
              <p:cNvSpPr/>
              <p:nvPr/>
            </p:nvSpPr>
            <p:spPr>
              <a:xfrm>
                <a:off x="8485253" y="1446957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117"/>
              <p:cNvSpPr txBox="1"/>
              <p:nvPr/>
            </p:nvSpPr>
            <p:spPr>
              <a:xfrm>
                <a:off x="8485253" y="1446957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28575" rIns="28575" bIns="2857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Quattrocento Sans"/>
                  <a:buNone/>
                </a:pPr>
                <a:r>
                  <a:rPr lang="en" sz="800" b="1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Efficiency</a:t>
                </a:r>
                <a:r>
                  <a:rPr lang="en" sz="800" b="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 investments &amp; Evaluation</a:t>
                </a:r>
                <a:endParaRPr sz="8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Quattrocento Sans"/>
                  <a:buNone/>
                </a:pPr>
                <a:r>
                  <a:rPr lang="en" sz="600" b="0" i="1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AI, tech, processes</a:t>
                </a:r>
                <a:endParaRPr sz="600" b="0" i="1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78" name="Google Shape;978;p117"/>
              <p:cNvSpPr/>
              <p:nvPr/>
            </p:nvSpPr>
            <p:spPr>
              <a:xfrm>
                <a:off x="9277918" y="1043943"/>
                <a:ext cx="184200" cy="184200"/>
              </a:xfrm>
              <a:prstGeom prst="triangle">
                <a:avLst>
                  <a:gd name="adj" fmla="val 100000"/>
                </a:avLst>
              </a:prstGeom>
              <a:gradFill>
                <a:gsLst>
                  <a:gs pos="0">
                    <a:srgbClr val="9BB59B"/>
                  </a:gs>
                  <a:gs pos="50000">
                    <a:srgbClr val="8EA98E"/>
                  </a:gs>
                  <a:gs pos="100000">
                    <a:srgbClr val="799E79"/>
                  </a:gs>
                </a:gsLst>
                <a:lin ang="5400012" scaled="0"/>
              </a:gradFill>
              <a:ln w="12700" cap="flat" cmpd="sng">
                <a:solidFill>
                  <a:srgbClr val="19711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117"/>
              <p:cNvSpPr/>
              <p:nvPr/>
            </p:nvSpPr>
            <p:spPr>
              <a:xfrm rot="5400000">
                <a:off x="9789887" y="827716"/>
                <a:ext cx="650400" cy="1082100"/>
              </a:xfrm>
              <a:prstGeom prst="corner">
                <a:avLst>
                  <a:gd name="adj1" fmla="val 16120"/>
                  <a:gd name="adj2" fmla="val 16110"/>
                </a:avLst>
              </a:prstGeom>
              <a:gradFill>
                <a:gsLst>
                  <a:gs pos="0">
                    <a:srgbClr val="9BB29C"/>
                  </a:gs>
                  <a:gs pos="50000">
                    <a:srgbClr val="8DA68F"/>
                  </a:gs>
                  <a:gs pos="100000">
                    <a:srgbClr val="79997A"/>
                  </a:gs>
                </a:gsLst>
                <a:lin ang="5400012" scaled="0"/>
              </a:gradFill>
              <a:ln w="12700" cap="flat" cmpd="sng">
                <a:solidFill>
                  <a:srgbClr val="18692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117"/>
              <p:cNvSpPr/>
              <p:nvPr/>
            </p:nvSpPr>
            <p:spPr>
              <a:xfrm>
                <a:off x="9681299" y="1150994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117"/>
              <p:cNvSpPr txBox="1"/>
              <p:nvPr/>
            </p:nvSpPr>
            <p:spPr>
              <a:xfrm>
                <a:off x="9681299" y="1150994"/>
                <a:ext cx="977100" cy="8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8575" tIns="28575" rIns="28575" bIns="28575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Quattrocento Sans"/>
                  <a:buNone/>
                </a:pPr>
                <a:r>
                  <a:rPr lang="en" sz="800" b="1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Validation for Scale-up </a:t>
                </a:r>
                <a:endParaRPr sz="800" b="1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Quattrocento Sans"/>
                  <a:buNone/>
                </a:pPr>
                <a:r>
                  <a:rPr lang="en" sz="600" b="0" i="0" u="none" strike="noStrike" cap="none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any regulatory, policy, health system integration pilots, etc</a:t>
                </a:r>
                <a:endParaRPr sz="9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82" name="Google Shape;982;p117"/>
            <p:cNvSpPr/>
            <p:nvPr/>
          </p:nvSpPr>
          <p:spPr>
            <a:xfrm rot="-680642">
              <a:off x="5297350" y="1807461"/>
              <a:ext cx="3657351" cy="492624"/>
            </a:xfrm>
            <a:prstGeom prst="rightArrow">
              <a:avLst>
                <a:gd name="adj1" fmla="val 50000"/>
                <a:gd name="adj2" fmla="val 50000"/>
              </a:avLst>
            </a:prstGeom>
            <a:gradFill>
              <a:gsLst>
                <a:gs pos="0">
                  <a:srgbClr val="DCECD5"/>
                </a:gs>
                <a:gs pos="100000">
                  <a:srgbClr val="92BC8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4863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Hybrid M&amp;E: Automated &amp; Human-in-the-loop AI monitoring</a:t>
              </a:r>
              <a:endParaRPr sz="9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" sz="9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Product, Engagement, Usage monitoring</a:t>
              </a:r>
              <a:endParaRPr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3" name="Google Shape;983;p117"/>
            <p:cNvSpPr/>
            <p:nvPr/>
          </p:nvSpPr>
          <p:spPr>
            <a:xfrm>
              <a:off x="2933775" y="2335850"/>
              <a:ext cx="1254600" cy="332700"/>
            </a:xfrm>
            <a:prstGeom prst="leftUpArrow">
              <a:avLst/>
            </a:prstGeom>
            <a:gradFill>
              <a:gsLst>
                <a:gs pos="0">
                  <a:srgbClr val="FFF6DB"/>
                </a:gs>
                <a:gs pos="100000">
                  <a:srgbClr val="FAD15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4863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17"/>
            <p:cNvSpPr/>
            <p:nvPr/>
          </p:nvSpPr>
          <p:spPr>
            <a:xfrm>
              <a:off x="1998625" y="2668550"/>
              <a:ext cx="713400" cy="332700"/>
            </a:xfrm>
            <a:prstGeom prst="leftUpArrow">
              <a:avLst/>
            </a:prstGeom>
            <a:gradFill>
              <a:gsLst>
                <a:gs pos="0">
                  <a:srgbClr val="FFF6DB"/>
                </a:gs>
                <a:gs pos="100000">
                  <a:srgbClr val="FAD15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4863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5" name="Google Shape;985;p117"/>
          <p:cNvGrpSpPr/>
          <p:nvPr/>
        </p:nvGrpSpPr>
        <p:grpSpPr>
          <a:xfrm>
            <a:off x="1953832" y="662550"/>
            <a:ext cx="7178049" cy="2631379"/>
            <a:chOff x="2207148" y="1141193"/>
            <a:chExt cx="6565489" cy="2406823"/>
          </a:xfrm>
        </p:grpSpPr>
        <p:pic>
          <p:nvPicPr>
            <p:cNvPr id="986" name="Google Shape;986;p1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195000" y="2700415"/>
              <a:ext cx="375300" cy="374100"/>
            </a:xfrm>
            <a:prstGeom prst="ellipse">
              <a:avLst/>
            </a:prstGeom>
            <a:noFill/>
            <a:ln>
              <a:noFill/>
            </a:ln>
            <a:effectLst>
              <a:outerShdw blurRad="62483" dist="20828" dir="5400000" algn="bl" rotWithShape="0">
                <a:srgbClr val="000000">
                  <a:alpha val="48630"/>
                </a:srgbClr>
              </a:outerShdw>
            </a:effectLst>
          </p:spPr>
        </p:pic>
        <p:pic>
          <p:nvPicPr>
            <p:cNvPr id="987" name="Google Shape;987;p117" title="Untitled design (23).png"/>
            <p:cNvPicPr preferRelativeResize="0"/>
            <p:nvPr/>
          </p:nvPicPr>
          <p:blipFill rotWithShape="1">
            <a:blip r:embed="rId4">
              <a:alphaModFix/>
            </a:blip>
            <a:srcRect t="139" b="129"/>
            <a:stretch/>
          </p:blipFill>
          <p:spPr>
            <a:xfrm>
              <a:off x="7652706" y="2370049"/>
              <a:ext cx="443700" cy="442500"/>
            </a:xfrm>
            <a:prstGeom prst="ellipse">
              <a:avLst/>
            </a:prstGeom>
            <a:noFill/>
            <a:ln>
              <a:noFill/>
            </a:ln>
            <a:effectLst>
              <a:outerShdw blurRad="62483" dist="20828" dir="5400000" algn="bl" rotWithShape="0">
                <a:srgbClr val="000000">
                  <a:alpha val="48630"/>
                </a:srgbClr>
              </a:outerShdw>
            </a:effectLst>
          </p:spPr>
        </p:pic>
        <p:pic>
          <p:nvPicPr>
            <p:cNvPr id="988" name="Google Shape;988;p117" title="WhatsApp Image 2025-05-13 at 06.14.52.jpeg"/>
            <p:cNvPicPr preferRelativeResize="0"/>
            <p:nvPr/>
          </p:nvPicPr>
          <p:blipFill rotWithShape="1">
            <a:blip r:embed="rId5">
              <a:alphaModFix/>
            </a:blip>
            <a:srcRect t="524" b="514"/>
            <a:stretch/>
          </p:blipFill>
          <p:spPr>
            <a:xfrm>
              <a:off x="4939874" y="2988534"/>
              <a:ext cx="443700" cy="442500"/>
            </a:xfrm>
            <a:prstGeom prst="ellipse">
              <a:avLst/>
            </a:prstGeom>
            <a:noFill/>
            <a:ln>
              <a:noFill/>
            </a:ln>
            <a:effectLst>
              <a:outerShdw blurRad="62483" dist="20828" dir="5400000" algn="bl" rotWithShape="0">
                <a:srgbClr val="000000">
                  <a:alpha val="48630"/>
                </a:srgbClr>
              </a:outerShdw>
            </a:effectLst>
          </p:spPr>
        </p:pic>
        <p:sp>
          <p:nvSpPr>
            <p:cNvPr id="989" name="Google Shape;989;p117"/>
            <p:cNvSpPr/>
            <p:nvPr/>
          </p:nvSpPr>
          <p:spPr>
            <a:xfrm flipH="1">
              <a:off x="5639839" y="2066922"/>
              <a:ext cx="1374300" cy="515400"/>
            </a:xfrm>
            <a:prstGeom prst="wedgeRoundRectCallout">
              <a:avLst>
                <a:gd name="adj1" fmla="val -16821"/>
                <a:gd name="adj2" fmla="val 67243"/>
                <a:gd name="adj3" fmla="val 0"/>
              </a:avLst>
            </a:prstGeom>
            <a:solidFill>
              <a:schemeClr val="lt2"/>
            </a:solidFill>
            <a:ln w="10425" cap="flat" cmpd="sng">
              <a:solidFill>
                <a:srgbClr val="196B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9950" tIns="99950" rIns="99950" bIns="999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84"/>
                <a:buFont typeface="Arial"/>
                <a:buNone/>
              </a:pPr>
              <a:r>
                <a:rPr lang="en" sz="665" b="1" i="0" u="none" strike="noStrike" cap="none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Aimee for HIV Prevention</a:t>
              </a:r>
              <a:r>
                <a:rPr lang="en" sz="665" b="0" i="0" u="none" strike="noStrike" cap="none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</a:t>
              </a:r>
              <a:br>
                <a:rPr lang="en" sz="665" b="0" i="0" u="none" strike="noStrike" cap="none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" sz="665" b="0" i="0" u="none" strike="noStrike" cap="none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AGYW in South Africa</a:t>
              </a:r>
              <a:br>
                <a:rPr lang="en" sz="665" b="0" i="0" u="none" strike="noStrike" cap="none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" sz="665" b="0" i="0" u="none" strike="noStrike" cap="none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Study w/Shout-it-Now</a:t>
              </a:r>
              <a:endParaRPr sz="665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84"/>
                <a:buFont typeface="Arial"/>
                <a:buNone/>
              </a:pPr>
              <a:r>
                <a:rPr lang="en" sz="665" b="1" i="1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March-Nov 2025</a:t>
              </a:r>
              <a:endParaRPr sz="665" b="1" i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0" name="Google Shape;990;p117"/>
            <p:cNvSpPr/>
            <p:nvPr/>
          </p:nvSpPr>
          <p:spPr>
            <a:xfrm flipH="1">
              <a:off x="3221633" y="1749856"/>
              <a:ext cx="1874400" cy="442500"/>
            </a:xfrm>
            <a:prstGeom prst="wedgeRoundRectCallout">
              <a:avLst>
                <a:gd name="adj1" fmla="val -47766"/>
                <a:gd name="adj2" fmla="val 100724"/>
                <a:gd name="adj3" fmla="val 0"/>
              </a:avLst>
            </a:prstGeom>
            <a:solidFill>
              <a:srgbClr val="FFFFFF"/>
            </a:solidFill>
            <a:ln w="10425" cap="flat" cmpd="sng">
              <a:solidFill>
                <a:srgbClr val="196B2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00038" dist="20828" dir="5400000" algn="bl" rotWithShape="0">
                <a:srgbClr val="FFFF00">
                  <a:alpha val="50000"/>
                </a:srgbClr>
              </a:outerShdw>
            </a:effectLst>
          </p:spPr>
          <p:txBody>
            <a:bodyPr spcFirstLastPara="1" wrap="square" lIns="99950" tIns="99950" rIns="99950" bIns="999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84"/>
                <a:buFont typeface="Arial"/>
                <a:buNone/>
              </a:pPr>
              <a:r>
                <a:rPr lang="en" sz="783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VimbAI for HIV Prevention:</a:t>
              </a:r>
              <a:r>
                <a:rPr lang="en" sz="783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FSW, EoSW in Zimbabwe</a:t>
              </a:r>
              <a:endParaRPr sz="783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84"/>
                <a:buFont typeface="Arial"/>
                <a:buNone/>
              </a:pPr>
              <a:r>
                <a:rPr lang="en" sz="783" b="0" i="1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Study w/CESHHAR</a:t>
              </a:r>
              <a:endParaRPr sz="783" b="0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1" name="Google Shape;991;p117"/>
            <p:cNvSpPr/>
            <p:nvPr/>
          </p:nvSpPr>
          <p:spPr>
            <a:xfrm>
              <a:off x="6730579" y="1141193"/>
              <a:ext cx="1993500" cy="795900"/>
            </a:xfrm>
            <a:prstGeom prst="wedgeRoundRectCallout">
              <a:avLst>
                <a:gd name="adj1" fmla="val 5847"/>
                <a:gd name="adj2" fmla="val 86343"/>
                <a:gd name="adj3" fmla="val 0"/>
              </a:avLst>
            </a:prstGeom>
            <a:solidFill>
              <a:srgbClr val="FFFFFF"/>
            </a:solidFill>
            <a:ln w="10425" cap="flat" cmpd="sng">
              <a:solidFill>
                <a:srgbClr val="196B2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00025" dist="20828" dir="5400000" algn="bl" rotWithShape="0">
                <a:srgbClr val="FFFF00">
                  <a:alpha val="50000"/>
                </a:srgbClr>
              </a:outerShdw>
            </a:effectLst>
          </p:spPr>
          <p:txBody>
            <a:bodyPr spcFirstLastPara="1" wrap="square" lIns="99950" tIns="99950" rIns="99950" bIns="999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84"/>
                <a:buFont typeface="Arial"/>
                <a:buNone/>
              </a:pPr>
              <a:r>
                <a:rPr lang="en" sz="783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Self-Cav:</a:t>
              </a:r>
              <a:r>
                <a:rPr lang="en" sz="783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Support for sexual health, </a:t>
              </a:r>
              <a:r>
                <a:rPr lang="en" sz="783" b="1" i="0" u="none" strike="noStrike" cap="none">
                  <a:solidFill>
                    <a:srgbClr val="000000"/>
                  </a:solidFill>
                  <a:highlight>
                    <a:srgbClr val="FFFF00"/>
                  </a:highlight>
                  <a:latin typeface="Montserrat"/>
                  <a:ea typeface="Montserrat"/>
                  <a:cs typeface="Montserrat"/>
                  <a:sym typeface="Montserrat"/>
                </a:rPr>
                <a:t>HIV prevention, contraception, and mental health</a:t>
              </a:r>
              <a:r>
                <a:rPr lang="en" sz="783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for Youth in SA through the NDoH</a:t>
              </a:r>
              <a:br>
                <a:rPr lang="en" sz="783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" sz="783" b="0" i="0" u="sng" strike="noStrike" cap="none">
                  <a:solidFill>
                    <a:schemeClr val="hlink"/>
                  </a:solidFill>
                  <a:latin typeface="Montserrat"/>
                  <a:ea typeface="Montserrat"/>
                  <a:cs typeface="Montserrat"/>
                  <a:sym typeface="Montserrat"/>
                  <a:hlinkClick r:id="rId6"/>
                </a:rPr>
                <a:t>https://bwisehealth.com</a:t>
              </a:r>
              <a:r>
                <a:rPr lang="en" sz="783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endParaRPr sz="783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992" name="Google Shape;992;p117" descr="a circle with a green yellow and blue flag on it (Provided by Tenor)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487737" y="1867082"/>
              <a:ext cx="284900" cy="284900"/>
            </a:xfrm>
            <a:prstGeom prst="rect">
              <a:avLst/>
            </a:prstGeom>
            <a:noFill/>
            <a:ln>
              <a:noFill/>
            </a:ln>
            <a:effectLst>
              <a:outerShdw blurRad="62483" dist="20828" dir="5400000" algn="bl" rotWithShape="0">
                <a:srgbClr val="000000">
                  <a:alpha val="48630"/>
                </a:srgbClr>
              </a:outerShdw>
            </a:effectLst>
          </p:spPr>
        </p:pic>
        <p:sp>
          <p:nvSpPr>
            <p:cNvPr id="993" name="Google Shape;993;p117"/>
            <p:cNvSpPr/>
            <p:nvPr/>
          </p:nvSpPr>
          <p:spPr>
            <a:xfrm>
              <a:off x="2285848" y="2650086"/>
              <a:ext cx="1842600" cy="803100"/>
            </a:xfrm>
            <a:prstGeom prst="wedgeRoundRectCallout">
              <a:avLst>
                <a:gd name="adj1" fmla="val 91915"/>
                <a:gd name="adj2" fmla="val 22930"/>
                <a:gd name="adj3" fmla="val 0"/>
              </a:avLst>
            </a:prstGeom>
            <a:solidFill>
              <a:srgbClr val="FFFFFF"/>
            </a:solidFill>
            <a:ln w="10425" cap="flat" cmpd="sng">
              <a:solidFill>
                <a:srgbClr val="196B2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14325" dist="20828" dir="5400000" algn="bl" rotWithShape="0">
                <a:srgbClr val="FFFF00">
                  <a:alpha val="50000"/>
                </a:srgbClr>
              </a:outerShdw>
            </a:effectLst>
          </p:spPr>
          <p:txBody>
            <a:bodyPr spcFirstLastPara="1" wrap="square" lIns="99950" tIns="99950" rIns="99950" bIns="999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84"/>
                <a:buFont typeface="Arial"/>
                <a:buNone/>
              </a:pPr>
              <a:r>
                <a:rPr lang="en" sz="783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Coach Mpilo</a:t>
              </a:r>
              <a:r>
                <a:rPr lang="en" sz="783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: for</a:t>
              </a:r>
              <a:r>
                <a:rPr lang="en" sz="783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" sz="783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Adults &amp; People </a:t>
              </a:r>
              <a:r>
                <a:rPr lang="en" sz="783" b="1" i="0" u="none" strike="noStrike" cap="none">
                  <a:solidFill>
                    <a:srgbClr val="000000"/>
                  </a:solidFill>
                  <a:highlight>
                    <a:srgbClr val="FFFF00"/>
                  </a:highlight>
                  <a:latin typeface="Montserrat"/>
                  <a:ea typeface="Montserrat"/>
                  <a:cs typeface="Montserrat"/>
                  <a:sym typeface="Montserrat"/>
                </a:rPr>
                <a:t>Living with HIV,</a:t>
              </a:r>
              <a:r>
                <a:rPr lang="en" sz="783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support for </a:t>
              </a:r>
              <a:r>
                <a:rPr lang="en" sz="783" b="1" i="0" u="none" strike="noStrike" cap="none">
                  <a:solidFill>
                    <a:srgbClr val="000000"/>
                  </a:solidFill>
                  <a:highlight>
                    <a:srgbClr val="FFFF00"/>
                  </a:highlight>
                  <a:latin typeface="Montserrat"/>
                  <a:ea typeface="Montserrat"/>
                  <a:cs typeface="Montserrat"/>
                  <a:sym typeface="Montserrat"/>
                </a:rPr>
                <a:t>treatment adherence</a:t>
              </a:r>
              <a:r>
                <a:rPr lang="en" sz="783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en" sz="783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TB &amp; </a:t>
              </a:r>
              <a:r>
                <a:rPr lang="en" sz="783">
                  <a:latin typeface="Montserrat"/>
                  <a:ea typeface="Montserrat"/>
                  <a:cs typeface="Montserrat"/>
                  <a:sym typeface="Montserrat"/>
                </a:rPr>
                <a:t>anxiety, depression, alcohol</a:t>
              </a:r>
              <a:r>
                <a:rPr lang="en" sz="783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screening</a:t>
              </a:r>
              <a:br>
                <a:rPr lang="en" sz="783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" sz="783" b="0" i="1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Study w/PSI</a:t>
              </a:r>
              <a:endParaRPr sz="783" b="0" i="1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994" name="Google Shape;994;p117" descr="a circle with a green yellow and blue flag on it (Provided by Tenor)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07148" y="3263115"/>
              <a:ext cx="284900" cy="284900"/>
            </a:xfrm>
            <a:prstGeom prst="rect">
              <a:avLst/>
            </a:prstGeom>
            <a:noFill/>
            <a:ln>
              <a:noFill/>
            </a:ln>
            <a:effectLst>
              <a:outerShdw blurRad="62483" dist="20828" dir="5400000" algn="bl" rotWithShape="0">
                <a:srgbClr val="000000">
                  <a:alpha val="48630"/>
                </a:srgbClr>
              </a:outerShdw>
            </a:effectLst>
          </p:spPr>
        </p:pic>
        <p:pic>
          <p:nvPicPr>
            <p:cNvPr id="995" name="Google Shape;995;p1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920823" y="2470952"/>
              <a:ext cx="481800" cy="481800"/>
            </a:xfrm>
            <a:prstGeom prst="ellipse">
              <a:avLst/>
            </a:prstGeom>
            <a:noFill/>
            <a:ln>
              <a:noFill/>
            </a:ln>
            <a:effectLst>
              <a:outerShdw blurRad="62483" dist="20828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996" name="Google Shape;996;p117" descr="a circle with a green yellow and blue flag on it (Provided by Tenor)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804111" y="2426127"/>
              <a:ext cx="284900" cy="284900"/>
            </a:xfrm>
            <a:prstGeom prst="rect">
              <a:avLst/>
            </a:prstGeom>
            <a:noFill/>
            <a:ln>
              <a:noFill/>
            </a:ln>
            <a:effectLst>
              <a:outerShdw blurRad="62483" dist="20828" dir="5400000" algn="bl" rotWithShape="0">
                <a:srgbClr val="000000">
                  <a:alpha val="48630"/>
                </a:srgbClr>
              </a:outerShdw>
            </a:effectLst>
          </p:spPr>
        </p:pic>
        <p:pic>
          <p:nvPicPr>
            <p:cNvPr id="997" name="Google Shape;997;p117" descr="the flag of zimbabwe is shown in a circle on a white background (Provided by Tenor)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133163" y="2033405"/>
              <a:ext cx="284902" cy="284900"/>
            </a:xfrm>
            <a:prstGeom prst="rect">
              <a:avLst/>
            </a:prstGeom>
            <a:noFill/>
            <a:ln>
              <a:noFill/>
            </a:ln>
            <a:effectLst>
              <a:outerShdw blurRad="62483" dist="20828" dir="5400000" algn="bl" rotWithShape="0">
                <a:srgbClr val="000000">
                  <a:alpha val="48630"/>
                </a:srgbClr>
              </a:outerShdw>
            </a:effectLst>
          </p:spPr>
        </p:pic>
      </p:grpSp>
      <p:pic>
        <p:nvPicPr>
          <p:cNvPr id="998" name="Google Shape;998;p11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392781" y="4830100"/>
            <a:ext cx="698419" cy="285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11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459738" y="4540795"/>
            <a:ext cx="829625" cy="3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1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511420" y="4589795"/>
            <a:ext cx="284900" cy="2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1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062939" y="4504573"/>
            <a:ext cx="284901" cy="158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11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291167" y="4680971"/>
            <a:ext cx="174437" cy="15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1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747825" y="4669672"/>
            <a:ext cx="618701" cy="19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1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459751" y="4504157"/>
            <a:ext cx="408650" cy="15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1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839422" y="4714066"/>
            <a:ext cx="408650" cy="9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17"/>
          <p:cNvPicPr preferRelativeResize="0"/>
          <p:nvPr/>
        </p:nvPicPr>
        <p:blipFill rotWithShape="1">
          <a:blip r:embed="rId18">
            <a:alphaModFix/>
          </a:blip>
          <a:srcRect t="13622" b="43633"/>
          <a:stretch/>
        </p:blipFill>
        <p:spPr>
          <a:xfrm>
            <a:off x="6609225" y="4884498"/>
            <a:ext cx="507575" cy="11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17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6031188" y="4484304"/>
            <a:ext cx="412025" cy="181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17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507339" y="4521953"/>
            <a:ext cx="443700" cy="106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17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5316227" y="4539282"/>
            <a:ext cx="646748" cy="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1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6050834" y="4672375"/>
            <a:ext cx="375214" cy="14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17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5391250" y="4663907"/>
            <a:ext cx="574200" cy="193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117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4594416" y="4929972"/>
            <a:ext cx="408648" cy="10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117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5062250" y="4881479"/>
            <a:ext cx="199244" cy="19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117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4036000" y="4604120"/>
            <a:ext cx="565800" cy="256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117"/>
          <p:cNvSpPr/>
          <p:nvPr/>
        </p:nvSpPr>
        <p:spPr>
          <a:xfrm>
            <a:off x="5425856" y="4901836"/>
            <a:ext cx="371784" cy="158521"/>
          </a:xfrm>
          <a:custGeom>
            <a:avLst/>
            <a:gdLst/>
            <a:ahLst/>
            <a:cxnLst/>
            <a:rect l="l" t="t" r="r" b="b"/>
            <a:pathLst>
              <a:path w="3379851" h="1585214" extrusionOk="0">
                <a:moveTo>
                  <a:pt x="0" y="0"/>
                </a:moveTo>
                <a:lnTo>
                  <a:pt x="3379851" y="0"/>
                </a:lnTo>
                <a:lnTo>
                  <a:pt x="3379851" y="1585214"/>
                </a:lnTo>
                <a:lnTo>
                  <a:pt x="0" y="1585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t="-89" b="-69"/>
            </a:stretch>
          </a:blipFill>
          <a:ln>
            <a:noFill/>
          </a:ln>
        </p:spPr>
        <p:txBody>
          <a:bodyPr spcFirstLastPara="1" wrap="square" lIns="25725" tIns="12850" rIns="25725" bIns="1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1300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117"/>
          <p:cNvSpPr/>
          <p:nvPr/>
        </p:nvSpPr>
        <p:spPr>
          <a:xfrm>
            <a:off x="6220425" y="4844701"/>
            <a:ext cx="326600" cy="255420"/>
          </a:xfrm>
          <a:custGeom>
            <a:avLst/>
            <a:gdLst/>
            <a:ahLst/>
            <a:cxnLst/>
            <a:rect l="l" t="t" r="r" b="b"/>
            <a:pathLst>
              <a:path w="1467866" h="1480693" extrusionOk="0">
                <a:moveTo>
                  <a:pt x="0" y="0"/>
                </a:moveTo>
                <a:lnTo>
                  <a:pt x="1467866" y="0"/>
                </a:lnTo>
                <a:lnTo>
                  <a:pt x="1467866" y="1480693"/>
                </a:lnTo>
                <a:lnTo>
                  <a:pt x="0" y="14806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l="-439" r="-429"/>
            </a:stretch>
          </a:blipFill>
          <a:ln>
            <a:noFill/>
          </a:ln>
        </p:spPr>
        <p:txBody>
          <a:bodyPr spcFirstLastPara="1" wrap="square" lIns="25725" tIns="12850" rIns="25725" bIns="1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1300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117"/>
          <p:cNvSpPr/>
          <p:nvPr/>
        </p:nvSpPr>
        <p:spPr>
          <a:xfrm>
            <a:off x="5848556" y="4756688"/>
            <a:ext cx="322186" cy="340821"/>
          </a:xfrm>
          <a:custGeom>
            <a:avLst/>
            <a:gdLst/>
            <a:ahLst/>
            <a:cxnLst/>
            <a:rect l="l" t="t" r="r" b="b"/>
            <a:pathLst>
              <a:path w="1400810" h="1585214" extrusionOk="0">
                <a:moveTo>
                  <a:pt x="0" y="0"/>
                </a:moveTo>
                <a:lnTo>
                  <a:pt x="1400810" y="0"/>
                </a:lnTo>
                <a:lnTo>
                  <a:pt x="1400810" y="1585214"/>
                </a:lnTo>
                <a:lnTo>
                  <a:pt x="0" y="1585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l="-29" r="-29"/>
            </a:stretch>
          </a:blipFill>
          <a:ln>
            <a:noFill/>
          </a:ln>
        </p:spPr>
        <p:txBody>
          <a:bodyPr spcFirstLastPara="1" wrap="square" lIns="25725" tIns="12850" rIns="25725" bIns="1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rgbClr val="1300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8" name="Google Shape;1018;p117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4753920" y="4484307"/>
            <a:ext cx="507581" cy="18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117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5696799" y="521650"/>
            <a:ext cx="1083275" cy="1076600"/>
          </a:xfrm>
          <a:prstGeom prst="rect">
            <a:avLst/>
          </a:prstGeom>
          <a:noFill/>
          <a:ln w="19050" cap="flat" cmpd="sng">
            <a:solidFill>
              <a:srgbClr val="006D38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20" name="Google Shape;1020;p117"/>
          <p:cNvSpPr/>
          <p:nvPr/>
        </p:nvSpPr>
        <p:spPr>
          <a:xfrm>
            <a:off x="73375" y="3344825"/>
            <a:ext cx="3910800" cy="1770600"/>
          </a:xfrm>
          <a:prstGeom prst="rect">
            <a:avLst/>
          </a:prstGeom>
          <a:solidFill>
            <a:srgbClr val="F3F3F3">
              <a:alpha val="649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1" name="Google Shape;1021;p117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626025" y="2067375"/>
            <a:ext cx="1273423" cy="1545787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22" name="Google Shape;1022;p117"/>
          <p:cNvSpPr/>
          <p:nvPr/>
        </p:nvSpPr>
        <p:spPr>
          <a:xfrm>
            <a:off x="3984175" y="3234300"/>
            <a:ext cx="829500" cy="1187100"/>
          </a:xfrm>
          <a:prstGeom prst="rect">
            <a:avLst/>
          </a:prstGeom>
          <a:solidFill>
            <a:srgbClr val="F3F3F3">
              <a:alpha val="649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Google Shape;1027;p118" title="Copy of SELF-CAV_STATIC POST TEMPLATES (1).p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9756" y="-8200"/>
            <a:ext cx="4121345" cy="515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6950" y="62525"/>
            <a:ext cx="1451650" cy="141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p118"/>
          <p:cNvSpPr txBox="1"/>
          <p:nvPr/>
        </p:nvSpPr>
        <p:spPr>
          <a:xfrm>
            <a:off x="342900" y="615075"/>
            <a:ext cx="4221600" cy="4344300"/>
          </a:xfrm>
          <a:prstGeom prst="rect">
            <a:avLst/>
          </a:prstGeom>
          <a:solidFill>
            <a:srgbClr val="FFFFFF"/>
          </a:solidFill>
          <a:ln w="7150" cap="flat" cmpd="sng">
            <a:solidFill>
              <a:srgbClr val="39BCED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863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2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Lifestyle counseling, vs. single health condition builds trust &amp; meets client needs</a:t>
            </a:r>
            <a:endParaRPr sz="12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Montserrat ExtraLight"/>
              <a:buChar char="➢"/>
            </a:pPr>
            <a:r>
              <a:rPr lang="en" sz="1000">
                <a:solidFill>
                  <a:schemeClr val="accent4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Unlike traditional chatbots, companions built on the Self-Care platform </a:t>
            </a:r>
            <a:r>
              <a:rPr lang="en" sz="10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provide answers to any question, building trust and escalating to clinicians </a:t>
            </a:r>
            <a:r>
              <a:rPr lang="en" sz="1000">
                <a:solidFill>
                  <a:schemeClr val="accent4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for diagnosis &amp; care plans. </a:t>
            </a:r>
            <a:endParaRPr sz="1000">
              <a:solidFill>
                <a:schemeClr val="accent4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0">
              <a:solidFill>
                <a:schemeClr val="accent4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AI Companions act as triage support for clinical staff</a:t>
            </a:r>
            <a:endParaRPr sz="15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Montserrat ExtraLight"/>
              <a:buChar char="➢"/>
            </a:pPr>
            <a:r>
              <a:rPr lang="en" sz="10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30% of AI chats take place outside of clinic hours</a:t>
            </a:r>
            <a:r>
              <a:rPr lang="en" sz="1000">
                <a:solidFill>
                  <a:schemeClr val="accent4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, with GBV, self-harm, relationships </a:t>
            </a:r>
            <a:r>
              <a:rPr lang="en" sz="1000" i="1">
                <a:solidFill>
                  <a:schemeClr val="accent4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(barriers to care)</a:t>
            </a:r>
            <a:r>
              <a:rPr lang="en" sz="1000">
                <a:solidFill>
                  <a:schemeClr val="accent4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discussed significantly more often with AI than clinicians.</a:t>
            </a:r>
            <a:endParaRPr sz="1000">
              <a:solidFill>
                <a:schemeClr val="accent4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000">
              <a:solidFill>
                <a:schemeClr val="accent4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1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AI supports info seeking </a:t>
            </a:r>
            <a:r>
              <a:rPr lang="en" sz="1100" b="1" u="sng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before</a:t>
            </a:r>
            <a:r>
              <a:rPr lang="en" sz="11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&amp; </a:t>
            </a:r>
            <a:r>
              <a:rPr lang="en" sz="1100" b="1" u="sng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after</a:t>
            </a:r>
            <a:r>
              <a:rPr lang="en" sz="11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care uptake</a:t>
            </a:r>
            <a:endParaRPr sz="11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accent4"/>
              </a:buClr>
              <a:buSzPts val="1000"/>
              <a:buFont typeface="Montserrat ExtraLight"/>
              <a:buChar char="➢"/>
            </a:pPr>
            <a:r>
              <a:rPr lang="en" sz="1000">
                <a:solidFill>
                  <a:schemeClr val="accent4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Half got counseling </a:t>
            </a:r>
            <a:r>
              <a:rPr lang="en" sz="10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before HIV testing,</a:t>
            </a:r>
            <a:r>
              <a:rPr lang="en" sz="1000">
                <a:solidFill>
                  <a:schemeClr val="accent4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with nearly </a:t>
            </a:r>
            <a:r>
              <a:rPr lang="en" sz="10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20% engaging in emotional support discussions with AI.</a:t>
            </a:r>
            <a:r>
              <a:rPr lang="en" sz="1000">
                <a:solidFill>
                  <a:schemeClr val="accent4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" sz="10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BUT</a:t>
            </a:r>
            <a:r>
              <a:rPr lang="en" sz="1000">
                <a:solidFill>
                  <a:schemeClr val="accent4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 </a:t>
            </a:r>
            <a:r>
              <a:rPr lang="en" sz="10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&gt;50% got support from AI after testing </a:t>
            </a:r>
            <a:r>
              <a:rPr lang="en" sz="1000">
                <a:solidFill>
                  <a:schemeClr val="accent4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and receiving results, and/or taking up contraception, PrEP, ART, or other STI treatment. </a:t>
            </a:r>
            <a:endParaRPr sz="1100" b="1" i="0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0" name="Google Shape;1030;p118"/>
          <p:cNvSpPr txBox="1"/>
          <p:nvPr/>
        </p:nvSpPr>
        <p:spPr>
          <a:xfrm>
            <a:off x="342900" y="115425"/>
            <a:ext cx="5062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5"/>
                </a:solidFill>
                <a:latin typeface="Roboto Light"/>
                <a:ea typeface="Roboto Light"/>
                <a:cs typeface="Roboto Light"/>
                <a:sym typeface="Roboto Light"/>
              </a:rPr>
              <a:t>Key </a:t>
            </a:r>
            <a:r>
              <a:rPr lang="en" sz="2300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Learnings</a:t>
            </a:r>
            <a:endParaRPr sz="23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alth Pulse Template">
  <a:themeElements>
    <a:clrScheme name="Simple Light">
      <a:dk1>
        <a:srgbClr val="130026"/>
      </a:dk1>
      <a:lt1>
        <a:srgbClr val="FFFFFF"/>
      </a:lt1>
      <a:dk2>
        <a:srgbClr val="EA2626"/>
      </a:dk2>
      <a:lt2>
        <a:srgbClr val="EFEFEF"/>
      </a:lt2>
      <a:accent1>
        <a:srgbClr val="39BCED"/>
      </a:accent1>
      <a:accent2>
        <a:srgbClr val="0067B4"/>
      </a:accent2>
      <a:accent3>
        <a:srgbClr val="2E3192"/>
      </a:accent3>
      <a:accent4>
        <a:srgbClr val="2D4178"/>
      </a:accent4>
      <a:accent5>
        <a:srgbClr val="006D38"/>
      </a:accent5>
      <a:accent6>
        <a:srgbClr val="6B0000"/>
      </a:accent6>
      <a:hlink>
        <a:srgbClr val="2E319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1308</Words>
  <Application>Microsoft Macintosh PowerPoint</Application>
  <PresentationFormat>On-screen Show (16:9)</PresentationFormat>
  <Paragraphs>107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Calibri</vt:lpstr>
      <vt:lpstr>Roboto Medium</vt:lpstr>
      <vt:lpstr>Quattrocento Sans</vt:lpstr>
      <vt:lpstr>Montserrat ExtraLight</vt:lpstr>
      <vt:lpstr>Roboto</vt:lpstr>
      <vt:lpstr>Montserrat</vt:lpstr>
      <vt:lpstr>Roboto Light</vt:lpstr>
      <vt:lpstr>Arial</vt:lpstr>
      <vt:lpstr>Play</vt:lpstr>
      <vt:lpstr>Verdana</vt:lpstr>
      <vt:lpstr>Simple Light</vt:lpstr>
      <vt:lpstr>Health Pulse Template</vt:lpstr>
      <vt:lpstr>Self-care from Anywhere: An interoperable platform with  Multimodal AI for Primary Health &amp; Lifestyle support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Sarah Morris</cp:lastModifiedBy>
  <cp:revision>1</cp:revision>
  <dcterms:modified xsi:type="dcterms:W3CDTF">2026-01-26T02:34:29Z</dcterms:modified>
</cp:coreProperties>
</file>